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 id="2147483684" r:id="rId6"/>
  </p:sldMasterIdLst>
  <p:notesMasterIdLst>
    <p:notesMasterId r:id="rId51"/>
  </p:notesMasterIdLst>
  <p:sldIdLst>
    <p:sldId id="311" r:id="rId7"/>
    <p:sldId id="257" r:id="rId8"/>
    <p:sldId id="539" r:id="rId9"/>
    <p:sldId id="300" r:id="rId10"/>
    <p:sldId id="256" r:id="rId11"/>
    <p:sldId id="350" r:id="rId12"/>
    <p:sldId id="303" r:id="rId13"/>
    <p:sldId id="288" r:id="rId14"/>
    <p:sldId id="289" r:id="rId15"/>
    <p:sldId id="317" r:id="rId16"/>
    <p:sldId id="290" r:id="rId17"/>
    <p:sldId id="291" r:id="rId18"/>
    <p:sldId id="296" r:id="rId19"/>
    <p:sldId id="297" r:id="rId20"/>
    <p:sldId id="351" r:id="rId21"/>
    <p:sldId id="304" r:id="rId22"/>
    <p:sldId id="352" r:id="rId23"/>
    <p:sldId id="353" r:id="rId24"/>
    <p:sldId id="354" r:id="rId25"/>
    <p:sldId id="355" r:id="rId26"/>
    <p:sldId id="320" r:id="rId27"/>
    <p:sldId id="356" r:id="rId28"/>
    <p:sldId id="541" r:id="rId29"/>
    <p:sldId id="358" r:id="rId30"/>
    <p:sldId id="319" r:id="rId31"/>
    <p:sldId id="302" r:id="rId32"/>
    <p:sldId id="334" r:id="rId33"/>
    <p:sldId id="262" r:id="rId34"/>
    <p:sldId id="313" r:id="rId35"/>
    <p:sldId id="326" r:id="rId36"/>
    <p:sldId id="335" r:id="rId37"/>
    <p:sldId id="359" r:id="rId38"/>
    <p:sldId id="360" r:id="rId39"/>
    <p:sldId id="345" r:id="rId40"/>
    <p:sldId id="329" r:id="rId41"/>
    <p:sldId id="318" r:id="rId42"/>
    <p:sldId id="286" r:id="rId43"/>
    <p:sldId id="347" r:id="rId44"/>
    <p:sldId id="314" r:id="rId45"/>
    <p:sldId id="301" r:id="rId46"/>
    <p:sldId id="332" r:id="rId47"/>
    <p:sldId id="349" r:id="rId48"/>
    <p:sldId id="540" r:id="rId49"/>
    <p:sldId id="27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D222AA-D7F4-4F13-8FBD-369509EE972A}">
          <p14:sldIdLst>
            <p14:sldId id="311"/>
            <p14:sldId id="257"/>
            <p14:sldId id="539"/>
          </p14:sldIdLst>
        </p14:section>
        <p14:section name="PRRI Rural PD Needs Assessment" id="{43EA084C-311D-40FE-AF1D-C45F317E4ECC}">
          <p14:sldIdLst>
            <p14:sldId id="300"/>
            <p14:sldId id="256"/>
            <p14:sldId id="350"/>
            <p14:sldId id="303"/>
            <p14:sldId id="288"/>
            <p14:sldId id="289"/>
            <p14:sldId id="317"/>
            <p14:sldId id="290"/>
            <p14:sldId id="291"/>
            <p14:sldId id="296"/>
            <p14:sldId id="297"/>
            <p14:sldId id="351"/>
            <p14:sldId id="304"/>
            <p14:sldId id="352"/>
            <p14:sldId id="353"/>
            <p14:sldId id="354"/>
            <p14:sldId id="355"/>
            <p14:sldId id="320"/>
            <p14:sldId id="356"/>
            <p14:sldId id="541"/>
            <p14:sldId id="358"/>
            <p14:sldId id="319"/>
            <p14:sldId id="302"/>
          </p14:sldIdLst>
        </p14:section>
        <p14:section name="Untitled Section" id="{A4535AEE-3C0E-47B1-9403-9A42AC0F3665}">
          <p14:sldIdLst>
            <p14:sldId id="334"/>
            <p14:sldId id="262"/>
            <p14:sldId id="313"/>
            <p14:sldId id="326"/>
            <p14:sldId id="335"/>
            <p14:sldId id="359"/>
            <p14:sldId id="360"/>
            <p14:sldId id="345"/>
            <p14:sldId id="329"/>
            <p14:sldId id="318"/>
            <p14:sldId id="286"/>
            <p14:sldId id="347"/>
            <p14:sldId id="314"/>
            <p14:sldId id="301"/>
            <p14:sldId id="332"/>
            <p14:sldId id="349"/>
            <p14:sldId id="540"/>
            <p14:sldId id="278"/>
          </p14:sldIdLst>
        </p14:section>
        <p14:section name="Appendix" id="{0434CD93-B9F6-4016-9CBF-E6286A099C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F63E8C-F951-3570-498D-203F6BF26216}" name="Scott Ehlers" initials="SE" userId="S::sehlers@tidc.texas.gov::e098ddf5-030a-49a2-95c5-d6fa0308ff89" providerId="AD"/>
  <p188:author id="{C72237C1-4D47-B5FA-E650-178E306AE242}" name="Scott Ehlers" initials="SE" userId="S::SEhlers@tidc.texas.gov::e098ddf5-030a-49a2-95c5-d6fa0308ff89" providerId="AD"/>
  <p188:author id="{91CFBBE3-0DD7-8290-BB1F-2B5DDC80D82F}" name="Crystal Leff-Pinon" initials="CL" userId="S::cleff-pinon@tidc.texas.gov::16486ddd-c81c-4049-b9d9-e74f18382694" providerId="AD"/>
  <p188:author id="{707CABEA-571D-D0D0-EA29-BEA389CCCBD7}" name="Kristin Meeks" initials="KM" userId="S::kmeeks@tidc.texas.gov::5a4cb79b-69e7-465a-aa0f-ef626b3082c5" providerId="AD"/>
  <p188:author id="{2139A1F6-B085-FFA8-C924-88FE7D2E2DD0}" name="Kristin Meeks" initials="KM" userId="S::Kmeeks@tidc.texas.gov::5a4cb79b-69e7-465a-aa0f-ef626b3082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1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E3A707-91E9-493D-9821-050E59F3C4D2}" v="3" dt="2025-01-08T17:15:24.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799" autoAdjust="0"/>
    <p:restoredTop sz="91929" autoAdjust="0"/>
  </p:normalViewPr>
  <p:slideViewPr>
    <p:cSldViewPr snapToGrid="0">
      <p:cViewPr varScale="1">
        <p:scale>
          <a:sx n="85" d="100"/>
          <a:sy n="85" d="100"/>
        </p:scale>
        <p:origin x="11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ata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ata6.xml.rels><?xml version="1.0" encoding="UTF-8" standalone="yes"?>
<Relationships xmlns="http://schemas.openxmlformats.org/package/2006/relationships"><Relationship Id="rId3" Type="http://schemas.openxmlformats.org/officeDocument/2006/relationships/hyperlink" Target="mailto:cleff-pinon@tidc.texas.gov" TargetMode="External"/><Relationship Id="rId2" Type="http://schemas.openxmlformats.org/officeDocument/2006/relationships/hyperlink" Target="mailto:wshackelford@tidc.texas.gov" TargetMode="External"/><Relationship Id="rId1" Type="http://schemas.openxmlformats.org/officeDocument/2006/relationships/hyperlink" Target="mailto:sehlers@tidc.texas.gov"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6.xml.rels><?xml version="1.0" encoding="UTF-8" standalone="yes"?>
<Relationships xmlns="http://schemas.openxmlformats.org/package/2006/relationships"><Relationship Id="rId3" Type="http://schemas.openxmlformats.org/officeDocument/2006/relationships/hyperlink" Target="mailto:cleff-pinon@tidc.texas.gov" TargetMode="External"/><Relationship Id="rId2" Type="http://schemas.openxmlformats.org/officeDocument/2006/relationships/hyperlink" Target="mailto:wshackelford@tidc.texas.gov" TargetMode="External"/><Relationship Id="rId1" Type="http://schemas.openxmlformats.org/officeDocument/2006/relationships/hyperlink" Target="mailto:sehlers@tidc.texas.go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7E9A73-C3FD-4341-8A9D-AAF736780F2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64DA6F7-64CA-4FA8-B71E-5F2C08051355}">
      <dgm:prSet custT="1"/>
      <dgm:spPr/>
      <dgm:t>
        <a:bodyPr/>
        <a:lstStyle/>
        <a:p>
          <a:pPr>
            <a:lnSpc>
              <a:spcPct val="100000"/>
            </a:lnSpc>
          </a:pPr>
          <a:r>
            <a:rPr lang="en-US" sz="4000"/>
            <a:t>Low cost of living</a:t>
          </a:r>
        </a:p>
      </dgm:t>
    </dgm:pt>
    <dgm:pt modelId="{BC2FF9DD-7C37-49A2-BE33-747D75990C74}" type="parTrans" cxnId="{EC54EC2D-A77C-4CB3-8984-FC5116F1A089}">
      <dgm:prSet/>
      <dgm:spPr/>
      <dgm:t>
        <a:bodyPr/>
        <a:lstStyle/>
        <a:p>
          <a:endParaRPr lang="en-US"/>
        </a:p>
      </dgm:t>
    </dgm:pt>
    <dgm:pt modelId="{1F5F91FA-7C3D-41D4-9FC2-DE0596D8E05F}" type="sibTrans" cxnId="{EC54EC2D-A77C-4CB3-8984-FC5116F1A089}">
      <dgm:prSet/>
      <dgm:spPr/>
      <dgm:t>
        <a:bodyPr/>
        <a:lstStyle/>
        <a:p>
          <a:endParaRPr lang="en-US"/>
        </a:p>
      </dgm:t>
    </dgm:pt>
    <dgm:pt modelId="{6D33D104-22D3-44D3-9BE6-E19BACFA1B2D}">
      <dgm:prSet custT="1"/>
      <dgm:spPr/>
      <dgm:t>
        <a:bodyPr/>
        <a:lstStyle/>
        <a:p>
          <a:pPr>
            <a:lnSpc>
              <a:spcPct val="100000"/>
            </a:lnSpc>
          </a:pPr>
          <a:r>
            <a:rPr lang="en-US" sz="3600"/>
            <a:t>Work-life balance</a:t>
          </a:r>
        </a:p>
      </dgm:t>
    </dgm:pt>
    <dgm:pt modelId="{BAEF60C4-AFAA-4AFE-BDFB-CE1B6C9644BA}" type="parTrans" cxnId="{48257B0C-27A7-4A27-A29C-3553408692A1}">
      <dgm:prSet/>
      <dgm:spPr/>
      <dgm:t>
        <a:bodyPr/>
        <a:lstStyle/>
        <a:p>
          <a:endParaRPr lang="en-US"/>
        </a:p>
      </dgm:t>
    </dgm:pt>
    <dgm:pt modelId="{92F471F8-2EBA-4DF2-8AAA-7F6FACA0DFEE}" type="sibTrans" cxnId="{48257B0C-27A7-4A27-A29C-3553408692A1}">
      <dgm:prSet/>
      <dgm:spPr/>
      <dgm:t>
        <a:bodyPr/>
        <a:lstStyle/>
        <a:p>
          <a:endParaRPr lang="en-US"/>
        </a:p>
      </dgm:t>
    </dgm:pt>
    <dgm:pt modelId="{AAD938F6-9571-47BC-8AF0-634C926D66F2}">
      <dgm:prSet custT="1"/>
      <dgm:spPr/>
      <dgm:t>
        <a:bodyPr/>
        <a:lstStyle/>
        <a:p>
          <a:pPr>
            <a:lnSpc>
              <a:spcPct val="100000"/>
            </a:lnSpc>
          </a:pPr>
          <a:r>
            <a:rPr lang="en-US" sz="3200"/>
            <a:t>Closer to nature/lifestyle/family</a:t>
          </a:r>
        </a:p>
      </dgm:t>
    </dgm:pt>
    <dgm:pt modelId="{11A7AE3F-9100-45AD-9B16-1635C97B6D74}" type="parTrans" cxnId="{D82BF3B1-4CA9-494F-BE00-1BE1F6B53630}">
      <dgm:prSet/>
      <dgm:spPr/>
      <dgm:t>
        <a:bodyPr/>
        <a:lstStyle/>
        <a:p>
          <a:endParaRPr lang="en-US"/>
        </a:p>
      </dgm:t>
    </dgm:pt>
    <dgm:pt modelId="{78F210D1-5345-469E-866C-798392FFFBB7}" type="sibTrans" cxnId="{D82BF3B1-4CA9-494F-BE00-1BE1F6B53630}">
      <dgm:prSet/>
      <dgm:spPr/>
      <dgm:t>
        <a:bodyPr/>
        <a:lstStyle/>
        <a:p>
          <a:endParaRPr lang="en-US"/>
        </a:p>
      </dgm:t>
    </dgm:pt>
    <dgm:pt modelId="{148EB042-E690-4528-BB43-83E3F62DAB8E}" type="pres">
      <dgm:prSet presAssocID="{D37E9A73-C3FD-4341-8A9D-AAF736780F2F}" presName="root" presStyleCnt="0">
        <dgm:presLayoutVars>
          <dgm:dir/>
          <dgm:resizeHandles val="exact"/>
        </dgm:presLayoutVars>
      </dgm:prSet>
      <dgm:spPr/>
    </dgm:pt>
    <dgm:pt modelId="{625E8A99-CFCC-4AD9-905C-2F28D03675D7}" type="pres">
      <dgm:prSet presAssocID="{064DA6F7-64CA-4FA8-B71E-5F2C08051355}" presName="compNode" presStyleCnt="0"/>
      <dgm:spPr/>
    </dgm:pt>
    <dgm:pt modelId="{F1A72412-214E-4D85-AACA-A6D2AD49C956}" type="pres">
      <dgm:prSet presAssocID="{064DA6F7-64CA-4FA8-B71E-5F2C08051355}" presName="bgRect" presStyleLbl="bgShp" presStyleIdx="0" presStyleCnt="3"/>
      <dgm:spPr/>
    </dgm:pt>
    <dgm:pt modelId="{EE42A576-9DB2-440D-BB7C-D34B10667170}" type="pres">
      <dgm:prSet presAssocID="{064DA6F7-64CA-4FA8-B71E-5F2C0805135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CC8AA601-9F87-4584-95DC-0201863BBD12}" type="pres">
      <dgm:prSet presAssocID="{064DA6F7-64CA-4FA8-B71E-5F2C08051355}" presName="spaceRect" presStyleCnt="0"/>
      <dgm:spPr/>
    </dgm:pt>
    <dgm:pt modelId="{83A272D4-D50E-43A5-BB4C-7B1A827FD3A7}" type="pres">
      <dgm:prSet presAssocID="{064DA6F7-64CA-4FA8-B71E-5F2C08051355}" presName="parTx" presStyleLbl="revTx" presStyleIdx="0" presStyleCnt="3">
        <dgm:presLayoutVars>
          <dgm:chMax val="0"/>
          <dgm:chPref val="0"/>
        </dgm:presLayoutVars>
      </dgm:prSet>
      <dgm:spPr/>
    </dgm:pt>
    <dgm:pt modelId="{3F7C1D99-5E5F-4BB3-8C6F-105FAD118AC9}" type="pres">
      <dgm:prSet presAssocID="{1F5F91FA-7C3D-41D4-9FC2-DE0596D8E05F}" presName="sibTrans" presStyleCnt="0"/>
      <dgm:spPr/>
    </dgm:pt>
    <dgm:pt modelId="{4A970DC2-7310-4147-A4A1-B417432A9508}" type="pres">
      <dgm:prSet presAssocID="{6D33D104-22D3-44D3-9BE6-E19BACFA1B2D}" presName="compNode" presStyleCnt="0"/>
      <dgm:spPr/>
    </dgm:pt>
    <dgm:pt modelId="{35D1F642-902A-4B68-8D37-60CB425A0F1D}" type="pres">
      <dgm:prSet presAssocID="{6D33D104-22D3-44D3-9BE6-E19BACFA1B2D}" presName="bgRect" presStyleLbl="bgShp" presStyleIdx="1" presStyleCnt="3"/>
      <dgm:spPr/>
    </dgm:pt>
    <dgm:pt modelId="{3EF8D034-7718-4A24-A30F-532AD1C593E0}" type="pres">
      <dgm:prSet presAssocID="{6D33D104-22D3-44D3-9BE6-E19BACFA1B2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0A211E8B-1882-421B-9A14-61A7B3F3DA6B}" type="pres">
      <dgm:prSet presAssocID="{6D33D104-22D3-44D3-9BE6-E19BACFA1B2D}" presName="spaceRect" presStyleCnt="0"/>
      <dgm:spPr/>
    </dgm:pt>
    <dgm:pt modelId="{FBF021BD-AE37-49C3-8CBB-B50239C2D91D}" type="pres">
      <dgm:prSet presAssocID="{6D33D104-22D3-44D3-9BE6-E19BACFA1B2D}" presName="parTx" presStyleLbl="revTx" presStyleIdx="1" presStyleCnt="3">
        <dgm:presLayoutVars>
          <dgm:chMax val="0"/>
          <dgm:chPref val="0"/>
        </dgm:presLayoutVars>
      </dgm:prSet>
      <dgm:spPr/>
    </dgm:pt>
    <dgm:pt modelId="{BD2E5E93-7035-4E88-B831-B1A0581D80DF}" type="pres">
      <dgm:prSet presAssocID="{92F471F8-2EBA-4DF2-8AAA-7F6FACA0DFEE}" presName="sibTrans" presStyleCnt="0"/>
      <dgm:spPr/>
    </dgm:pt>
    <dgm:pt modelId="{64201354-7092-4B0F-AB4C-1C8879C215A6}" type="pres">
      <dgm:prSet presAssocID="{AAD938F6-9571-47BC-8AF0-634C926D66F2}" presName="compNode" presStyleCnt="0"/>
      <dgm:spPr/>
    </dgm:pt>
    <dgm:pt modelId="{04A78144-0B26-4FB2-AA0A-995F375E4F65}" type="pres">
      <dgm:prSet presAssocID="{AAD938F6-9571-47BC-8AF0-634C926D66F2}" presName="bgRect" presStyleLbl="bgShp" presStyleIdx="2" presStyleCnt="3"/>
      <dgm:spPr/>
    </dgm:pt>
    <dgm:pt modelId="{14E041A0-92E8-4022-A5D2-BF44A5CED7B3}" type="pres">
      <dgm:prSet presAssocID="{AAD938F6-9571-47BC-8AF0-634C926D66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nset scene"/>
        </a:ext>
      </dgm:extLst>
    </dgm:pt>
    <dgm:pt modelId="{1F43A6EE-DCB7-4217-8EBA-30EACF920AA8}" type="pres">
      <dgm:prSet presAssocID="{AAD938F6-9571-47BC-8AF0-634C926D66F2}" presName="spaceRect" presStyleCnt="0"/>
      <dgm:spPr/>
    </dgm:pt>
    <dgm:pt modelId="{B1F907B6-796C-452E-A625-E17E1A63DB97}" type="pres">
      <dgm:prSet presAssocID="{AAD938F6-9571-47BC-8AF0-634C926D66F2}" presName="parTx" presStyleLbl="revTx" presStyleIdx="2" presStyleCnt="3" custScaleX="107473">
        <dgm:presLayoutVars>
          <dgm:chMax val="0"/>
          <dgm:chPref val="0"/>
        </dgm:presLayoutVars>
      </dgm:prSet>
      <dgm:spPr/>
    </dgm:pt>
  </dgm:ptLst>
  <dgm:cxnLst>
    <dgm:cxn modelId="{48257B0C-27A7-4A27-A29C-3553408692A1}" srcId="{D37E9A73-C3FD-4341-8A9D-AAF736780F2F}" destId="{6D33D104-22D3-44D3-9BE6-E19BACFA1B2D}" srcOrd="1" destOrd="0" parTransId="{BAEF60C4-AFAA-4AFE-BDFB-CE1B6C9644BA}" sibTransId="{92F471F8-2EBA-4DF2-8AAA-7F6FACA0DFEE}"/>
    <dgm:cxn modelId="{EC54EC2D-A77C-4CB3-8984-FC5116F1A089}" srcId="{D37E9A73-C3FD-4341-8A9D-AAF736780F2F}" destId="{064DA6F7-64CA-4FA8-B71E-5F2C08051355}" srcOrd="0" destOrd="0" parTransId="{BC2FF9DD-7C37-49A2-BE33-747D75990C74}" sibTransId="{1F5F91FA-7C3D-41D4-9FC2-DE0596D8E05F}"/>
    <dgm:cxn modelId="{EE1B6F5F-B9E6-4DCD-A256-8B09D37F3F30}" type="presOf" srcId="{AAD938F6-9571-47BC-8AF0-634C926D66F2}" destId="{B1F907B6-796C-452E-A625-E17E1A63DB97}" srcOrd="0" destOrd="0" presId="urn:microsoft.com/office/officeart/2018/2/layout/IconVerticalSolidList"/>
    <dgm:cxn modelId="{1C500443-83D4-4CBB-8A8A-033A68BC7750}" type="presOf" srcId="{064DA6F7-64CA-4FA8-B71E-5F2C08051355}" destId="{83A272D4-D50E-43A5-BB4C-7B1A827FD3A7}" srcOrd="0" destOrd="0" presId="urn:microsoft.com/office/officeart/2018/2/layout/IconVerticalSolidList"/>
    <dgm:cxn modelId="{4A9AF587-4AE2-4462-8611-4B5E3536DC38}" type="presOf" srcId="{6D33D104-22D3-44D3-9BE6-E19BACFA1B2D}" destId="{FBF021BD-AE37-49C3-8CBB-B50239C2D91D}" srcOrd="0" destOrd="0" presId="urn:microsoft.com/office/officeart/2018/2/layout/IconVerticalSolidList"/>
    <dgm:cxn modelId="{D82BF3B1-4CA9-494F-BE00-1BE1F6B53630}" srcId="{D37E9A73-C3FD-4341-8A9D-AAF736780F2F}" destId="{AAD938F6-9571-47BC-8AF0-634C926D66F2}" srcOrd="2" destOrd="0" parTransId="{11A7AE3F-9100-45AD-9B16-1635C97B6D74}" sibTransId="{78F210D1-5345-469E-866C-798392FFFBB7}"/>
    <dgm:cxn modelId="{19046CF7-4BC8-420D-B76F-FC259AED7A62}" type="presOf" srcId="{D37E9A73-C3FD-4341-8A9D-AAF736780F2F}" destId="{148EB042-E690-4528-BB43-83E3F62DAB8E}" srcOrd="0" destOrd="0" presId="urn:microsoft.com/office/officeart/2018/2/layout/IconVerticalSolidList"/>
    <dgm:cxn modelId="{BABAACD3-803F-4719-8CF8-1B9CC72BF395}" type="presParOf" srcId="{148EB042-E690-4528-BB43-83E3F62DAB8E}" destId="{625E8A99-CFCC-4AD9-905C-2F28D03675D7}" srcOrd="0" destOrd="0" presId="urn:microsoft.com/office/officeart/2018/2/layout/IconVerticalSolidList"/>
    <dgm:cxn modelId="{B0C52114-4D77-4EBF-9752-E2C4B86C41EA}" type="presParOf" srcId="{625E8A99-CFCC-4AD9-905C-2F28D03675D7}" destId="{F1A72412-214E-4D85-AACA-A6D2AD49C956}" srcOrd="0" destOrd="0" presId="urn:microsoft.com/office/officeart/2018/2/layout/IconVerticalSolidList"/>
    <dgm:cxn modelId="{5861ED8C-FA11-49BC-B75C-AE128FC127C2}" type="presParOf" srcId="{625E8A99-CFCC-4AD9-905C-2F28D03675D7}" destId="{EE42A576-9DB2-440D-BB7C-D34B10667170}" srcOrd="1" destOrd="0" presId="urn:microsoft.com/office/officeart/2018/2/layout/IconVerticalSolidList"/>
    <dgm:cxn modelId="{7E899451-ED7D-42DC-B4FE-91C0E9699640}" type="presParOf" srcId="{625E8A99-CFCC-4AD9-905C-2F28D03675D7}" destId="{CC8AA601-9F87-4584-95DC-0201863BBD12}" srcOrd="2" destOrd="0" presId="urn:microsoft.com/office/officeart/2018/2/layout/IconVerticalSolidList"/>
    <dgm:cxn modelId="{3F8496BA-AA2A-4378-86E1-512D5EF95E24}" type="presParOf" srcId="{625E8A99-CFCC-4AD9-905C-2F28D03675D7}" destId="{83A272D4-D50E-43A5-BB4C-7B1A827FD3A7}" srcOrd="3" destOrd="0" presId="urn:microsoft.com/office/officeart/2018/2/layout/IconVerticalSolidList"/>
    <dgm:cxn modelId="{4B1A82E5-9F63-4938-8DBF-3DAB68D27F83}" type="presParOf" srcId="{148EB042-E690-4528-BB43-83E3F62DAB8E}" destId="{3F7C1D99-5E5F-4BB3-8C6F-105FAD118AC9}" srcOrd="1" destOrd="0" presId="urn:microsoft.com/office/officeart/2018/2/layout/IconVerticalSolidList"/>
    <dgm:cxn modelId="{D37F212C-5198-417D-AE1B-6F22D32E1029}" type="presParOf" srcId="{148EB042-E690-4528-BB43-83E3F62DAB8E}" destId="{4A970DC2-7310-4147-A4A1-B417432A9508}" srcOrd="2" destOrd="0" presId="urn:microsoft.com/office/officeart/2018/2/layout/IconVerticalSolidList"/>
    <dgm:cxn modelId="{03461B43-970D-46F6-ADB5-381997016CD1}" type="presParOf" srcId="{4A970DC2-7310-4147-A4A1-B417432A9508}" destId="{35D1F642-902A-4B68-8D37-60CB425A0F1D}" srcOrd="0" destOrd="0" presId="urn:microsoft.com/office/officeart/2018/2/layout/IconVerticalSolidList"/>
    <dgm:cxn modelId="{DB55C013-EAFB-42A0-A1DF-D03171C77590}" type="presParOf" srcId="{4A970DC2-7310-4147-A4A1-B417432A9508}" destId="{3EF8D034-7718-4A24-A30F-532AD1C593E0}" srcOrd="1" destOrd="0" presId="urn:microsoft.com/office/officeart/2018/2/layout/IconVerticalSolidList"/>
    <dgm:cxn modelId="{BDD283F9-6D26-4947-A6F6-DD1DFAEED6D3}" type="presParOf" srcId="{4A970DC2-7310-4147-A4A1-B417432A9508}" destId="{0A211E8B-1882-421B-9A14-61A7B3F3DA6B}" srcOrd="2" destOrd="0" presId="urn:microsoft.com/office/officeart/2018/2/layout/IconVerticalSolidList"/>
    <dgm:cxn modelId="{811F868C-6EAD-42FB-8CF0-322A4D7E2BDF}" type="presParOf" srcId="{4A970DC2-7310-4147-A4A1-B417432A9508}" destId="{FBF021BD-AE37-49C3-8CBB-B50239C2D91D}" srcOrd="3" destOrd="0" presId="urn:microsoft.com/office/officeart/2018/2/layout/IconVerticalSolidList"/>
    <dgm:cxn modelId="{5E3A5581-F49F-4FC1-B358-9CF667818C63}" type="presParOf" srcId="{148EB042-E690-4528-BB43-83E3F62DAB8E}" destId="{BD2E5E93-7035-4E88-B831-B1A0581D80DF}" srcOrd="3" destOrd="0" presId="urn:microsoft.com/office/officeart/2018/2/layout/IconVerticalSolidList"/>
    <dgm:cxn modelId="{B8AC2140-5969-4699-838A-92D6047A842B}" type="presParOf" srcId="{148EB042-E690-4528-BB43-83E3F62DAB8E}" destId="{64201354-7092-4B0F-AB4C-1C8879C215A6}" srcOrd="4" destOrd="0" presId="urn:microsoft.com/office/officeart/2018/2/layout/IconVerticalSolidList"/>
    <dgm:cxn modelId="{12FA3C58-7FD7-4955-877C-0E20085C5B88}" type="presParOf" srcId="{64201354-7092-4B0F-AB4C-1C8879C215A6}" destId="{04A78144-0B26-4FB2-AA0A-995F375E4F65}" srcOrd="0" destOrd="0" presId="urn:microsoft.com/office/officeart/2018/2/layout/IconVerticalSolidList"/>
    <dgm:cxn modelId="{E766A66E-3594-4403-909F-E16798D6A15B}" type="presParOf" srcId="{64201354-7092-4B0F-AB4C-1C8879C215A6}" destId="{14E041A0-92E8-4022-A5D2-BF44A5CED7B3}" srcOrd="1" destOrd="0" presId="urn:microsoft.com/office/officeart/2018/2/layout/IconVerticalSolidList"/>
    <dgm:cxn modelId="{2BD6730C-FAFC-4147-B8D1-0BA7FEDC72EF}" type="presParOf" srcId="{64201354-7092-4B0F-AB4C-1C8879C215A6}" destId="{1F43A6EE-DCB7-4217-8EBA-30EACF920AA8}" srcOrd="2" destOrd="0" presId="urn:microsoft.com/office/officeart/2018/2/layout/IconVerticalSolidList"/>
    <dgm:cxn modelId="{0CA33F39-024D-4019-84CB-2E5992591BFD}" type="presParOf" srcId="{64201354-7092-4B0F-AB4C-1C8879C215A6}" destId="{B1F907B6-796C-452E-A625-E17E1A63DB9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7E9A73-C3FD-4341-8A9D-AAF736780F2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64DA6F7-64CA-4FA8-B71E-5F2C08051355}">
      <dgm:prSet custT="1"/>
      <dgm:spPr/>
      <dgm:t>
        <a:bodyPr/>
        <a:lstStyle/>
        <a:p>
          <a:pPr>
            <a:lnSpc>
              <a:spcPct val="100000"/>
            </a:lnSpc>
          </a:pPr>
          <a:r>
            <a:rPr lang="en-US" sz="4000"/>
            <a:t>Public Service</a:t>
          </a:r>
        </a:p>
      </dgm:t>
    </dgm:pt>
    <dgm:pt modelId="{BC2FF9DD-7C37-49A2-BE33-747D75990C74}" type="parTrans" cxnId="{EC54EC2D-A77C-4CB3-8984-FC5116F1A089}">
      <dgm:prSet/>
      <dgm:spPr/>
      <dgm:t>
        <a:bodyPr/>
        <a:lstStyle/>
        <a:p>
          <a:endParaRPr lang="en-US"/>
        </a:p>
      </dgm:t>
    </dgm:pt>
    <dgm:pt modelId="{1F5F91FA-7C3D-41D4-9FC2-DE0596D8E05F}" type="sibTrans" cxnId="{EC54EC2D-A77C-4CB3-8984-FC5116F1A089}">
      <dgm:prSet/>
      <dgm:spPr/>
      <dgm:t>
        <a:bodyPr/>
        <a:lstStyle/>
        <a:p>
          <a:endParaRPr lang="en-US"/>
        </a:p>
      </dgm:t>
    </dgm:pt>
    <dgm:pt modelId="{6D33D104-22D3-44D3-9BE6-E19BACFA1B2D}">
      <dgm:prSet custT="1"/>
      <dgm:spPr/>
      <dgm:t>
        <a:bodyPr/>
        <a:lstStyle/>
        <a:p>
          <a:pPr>
            <a:lnSpc>
              <a:spcPct val="100000"/>
            </a:lnSpc>
          </a:pPr>
          <a:r>
            <a:rPr lang="en-US" sz="3600"/>
            <a:t>Joy of work</a:t>
          </a:r>
        </a:p>
      </dgm:t>
    </dgm:pt>
    <dgm:pt modelId="{BAEF60C4-AFAA-4AFE-BDFB-CE1B6C9644BA}" type="parTrans" cxnId="{48257B0C-27A7-4A27-A29C-3553408692A1}">
      <dgm:prSet/>
      <dgm:spPr/>
      <dgm:t>
        <a:bodyPr/>
        <a:lstStyle/>
        <a:p>
          <a:endParaRPr lang="en-US"/>
        </a:p>
      </dgm:t>
    </dgm:pt>
    <dgm:pt modelId="{92F471F8-2EBA-4DF2-8AAA-7F6FACA0DFEE}" type="sibTrans" cxnId="{48257B0C-27A7-4A27-A29C-3553408692A1}">
      <dgm:prSet/>
      <dgm:spPr/>
      <dgm:t>
        <a:bodyPr/>
        <a:lstStyle/>
        <a:p>
          <a:endParaRPr lang="en-US"/>
        </a:p>
      </dgm:t>
    </dgm:pt>
    <dgm:pt modelId="{148EB042-E690-4528-BB43-83E3F62DAB8E}" type="pres">
      <dgm:prSet presAssocID="{D37E9A73-C3FD-4341-8A9D-AAF736780F2F}" presName="root" presStyleCnt="0">
        <dgm:presLayoutVars>
          <dgm:dir/>
          <dgm:resizeHandles val="exact"/>
        </dgm:presLayoutVars>
      </dgm:prSet>
      <dgm:spPr/>
    </dgm:pt>
    <dgm:pt modelId="{625E8A99-CFCC-4AD9-905C-2F28D03675D7}" type="pres">
      <dgm:prSet presAssocID="{064DA6F7-64CA-4FA8-B71E-5F2C08051355}" presName="compNode" presStyleCnt="0"/>
      <dgm:spPr/>
    </dgm:pt>
    <dgm:pt modelId="{F1A72412-214E-4D85-AACA-A6D2AD49C956}" type="pres">
      <dgm:prSet presAssocID="{064DA6F7-64CA-4FA8-B71E-5F2C08051355}" presName="bgRect" presStyleLbl="bgShp" presStyleIdx="0" presStyleCnt="2"/>
      <dgm:spPr/>
    </dgm:pt>
    <dgm:pt modelId="{EE42A576-9DB2-440D-BB7C-D34B10667170}" type="pres">
      <dgm:prSet presAssocID="{064DA6F7-64CA-4FA8-B71E-5F2C08051355}"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nk outline"/>
        </a:ext>
      </dgm:extLst>
    </dgm:pt>
    <dgm:pt modelId="{CC8AA601-9F87-4584-95DC-0201863BBD12}" type="pres">
      <dgm:prSet presAssocID="{064DA6F7-64CA-4FA8-B71E-5F2C08051355}" presName="spaceRect" presStyleCnt="0"/>
      <dgm:spPr/>
    </dgm:pt>
    <dgm:pt modelId="{83A272D4-D50E-43A5-BB4C-7B1A827FD3A7}" type="pres">
      <dgm:prSet presAssocID="{064DA6F7-64CA-4FA8-B71E-5F2C08051355}" presName="parTx" presStyleLbl="revTx" presStyleIdx="0" presStyleCnt="2">
        <dgm:presLayoutVars>
          <dgm:chMax val="0"/>
          <dgm:chPref val="0"/>
        </dgm:presLayoutVars>
      </dgm:prSet>
      <dgm:spPr/>
    </dgm:pt>
    <dgm:pt modelId="{3F7C1D99-5E5F-4BB3-8C6F-105FAD118AC9}" type="pres">
      <dgm:prSet presAssocID="{1F5F91FA-7C3D-41D4-9FC2-DE0596D8E05F}" presName="sibTrans" presStyleCnt="0"/>
      <dgm:spPr/>
    </dgm:pt>
    <dgm:pt modelId="{4A970DC2-7310-4147-A4A1-B417432A9508}" type="pres">
      <dgm:prSet presAssocID="{6D33D104-22D3-44D3-9BE6-E19BACFA1B2D}" presName="compNode" presStyleCnt="0"/>
      <dgm:spPr/>
    </dgm:pt>
    <dgm:pt modelId="{35D1F642-902A-4B68-8D37-60CB425A0F1D}" type="pres">
      <dgm:prSet presAssocID="{6D33D104-22D3-44D3-9BE6-E19BACFA1B2D}" presName="bgRect" presStyleLbl="bgShp" presStyleIdx="1" presStyleCnt="2"/>
      <dgm:spPr/>
    </dgm:pt>
    <dgm:pt modelId="{3EF8D034-7718-4A24-A30F-532AD1C593E0}" type="pres">
      <dgm:prSet presAssocID="{6D33D104-22D3-44D3-9BE6-E19BACFA1B2D}"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unglasses face outline with solid fill"/>
        </a:ext>
      </dgm:extLst>
    </dgm:pt>
    <dgm:pt modelId="{0A211E8B-1882-421B-9A14-61A7B3F3DA6B}" type="pres">
      <dgm:prSet presAssocID="{6D33D104-22D3-44D3-9BE6-E19BACFA1B2D}" presName="spaceRect" presStyleCnt="0"/>
      <dgm:spPr/>
    </dgm:pt>
    <dgm:pt modelId="{FBF021BD-AE37-49C3-8CBB-B50239C2D91D}" type="pres">
      <dgm:prSet presAssocID="{6D33D104-22D3-44D3-9BE6-E19BACFA1B2D}" presName="parTx" presStyleLbl="revTx" presStyleIdx="1" presStyleCnt="2">
        <dgm:presLayoutVars>
          <dgm:chMax val="0"/>
          <dgm:chPref val="0"/>
        </dgm:presLayoutVars>
      </dgm:prSet>
      <dgm:spPr/>
    </dgm:pt>
  </dgm:ptLst>
  <dgm:cxnLst>
    <dgm:cxn modelId="{48257B0C-27A7-4A27-A29C-3553408692A1}" srcId="{D37E9A73-C3FD-4341-8A9D-AAF736780F2F}" destId="{6D33D104-22D3-44D3-9BE6-E19BACFA1B2D}" srcOrd="1" destOrd="0" parTransId="{BAEF60C4-AFAA-4AFE-BDFB-CE1B6C9644BA}" sibTransId="{92F471F8-2EBA-4DF2-8AAA-7F6FACA0DFEE}"/>
    <dgm:cxn modelId="{EC54EC2D-A77C-4CB3-8984-FC5116F1A089}" srcId="{D37E9A73-C3FD-4341-8A9D-AAF736780F2F}" destId="{064DA6F7-64CA-4FA8-B71E-5F2C08051355}" srcOrd="0" destOrd="0" parTransId="{BC2FF9DD-7C37-49A2-BE33-747D75990C74}" sibTransId="{1F5F91FA-7C3D-41D4-9FC2-DE0596D8E05F}"/>
    <dgm:cxn modelId="{1C500443-83D4-4CBB-8A8A-033A68BC7750}" type="presOf" srcId="{064DA6F7-64CA-4FA8-B71E-5F2C08051355}" destId="{83A272D4-D50E-43A5-BB4C-7B1A827FD3A7}" srcOrd="0" destOrd="0" presId="urn:microsoft.com/office/officeart/2018/2/layout/IconVerticalSolidList"/>
    <dgm:cxn modelId="{4A9AF587-4AE2-4462-8611-4B5E3536DC38}" type="presOf" srcId="{6D33D104-22D3-44D3-9BE6-E19BACFA1B2D}" destId="{FBF021BD-AE37-49C3-8CBB-B50239C2D91D}" srcOrd="0" destOrd="0" presId="urn:microsoft.com/office/officeart/2018/2/layout/IconVerticalSolidList"/>
    <dgm:cxn modelId="{19046CF7-4BC8-420D-B76F-FC259AED7A62}" type="presOf" srcId="{D37E9A73-C3FD-4341-8A9D-AAF736780F2F}" destId="{148EB042-E690-4528-BB43-83E3F62DAB8E}" srcOrd="0" destOrd="0" presId="urn:microsoft.com/office/officeart/2018/2/layout/IconVerticalSolidList"/>
    <dgm:cxn modelId="{BABAACD3-803F-4719-8CF8-1B9CC72BF395}" type="presParOf" srcId="{148EB042-E690-4528-BB43-83E3F62DAB8E}" destId="{625E8A99-CFCC-4AD9-905C-2F28D03675D7}" srcOrd="0" destOrd="0" presId="urn:microsoft.com/office/officeart/2018/2/layout/IconVerticalSolidList"/>
    <dgm:cxn modelId="{B0C52114-4D77-4EBF-9752-E2C4B86C41EA}" type="presParOf" srcId="{625E8A99-CFCC-4AD9-905C-2F28D03675D7}" destId="{F1A72412-214E-4D85-AACA-A6D2AD49C956}" srcOrd="0" destOrd="0" presId="urn:microsoft.com/office/officeart/2018/2/layout/IconVerticalSolidList"/>
    <dgm:cxn modelId="{5861ED8C-FA11-49BC-B75C-AE128FC127C2}" type="presParOf" srcId="{625E8A99-CFCC-4AD9-905C-2F28D03675D7}" destId="{EE42A576-9DB2-440D-BB7C-D34B10667170}" srcOrd="1" destOrd="0" presId="urn:microsoft.com/office/officeart/2018/2/layout/IconVerticalSolidList"/>
    <dgm:cxn modelId="{7E899451-ED7D-42DC-B4FE-91C0E9699640}" type="presParOf" srcId="{625E8A99-CFCC-4AD9-905C-2F28D03675D7}" destId="{CC8AA601-9F87-4584-95DC-0201863BBD12}" srcOrd="2" destOrd="0" presId="urn:microsoft.com/office/officeart/2018/2/layout/IconVerticalSolidList"/>
    <dgm:cxn modelId="{3F8496BA-AA2A-4378-86E1-512D5EF95E24}" type="presParOf" srcId="{625E8A99-CFCC-4AD9-905C-2F28D03675D7}" destId="{83A272D4-D50E-43A5-BB4C-7B1A827FD3A7}" srcOrd="3" destOrd="0" presId="urn:microsoft.com/office/officeart/2018/2/layout/IconVerticalSolidList"/>
    <dgm:cxn modelId="{4B1A82E5-9F63-4938-8DBF-3DAB68D27F83}" type="presParOf" srcId="{148EB042-E690-4528-BB43-83E3F62DAB8E}" destId="{3F7C1D99-5E5F-4BB3-8C6F-105FAD118AC9}" srcOrd="1" destOrd="0" presId="urn:microsoft.com/office/officeart/2018/2/layout/IconVerticalSolidList"/>
    <dgm:cxn modelId="{D37F212C-5198-417D-AE1B-6F22D32E1029}" type="presParOf" srcId="{148EB042-E690-4528-BB43-83E3F62DAB8E}" destId="{4A970DC2-7310-4147-A4A1-B417432A9508}" srcOrd="2" destOrd="0" presId="urn:microsoft.com/office/officeart/2018/2/layout/IconVerticalSolidList"/>
    <dgm:cxn modelId="{03461B43-970D-46F6-ADB5-381997016CD1}" type="presParOf" srcId="{4A970DC2-7310-4147-A4A1-B417432A9508}" destId="{35D1F642-902A-4B68-8D37-60CB425A0F1D}" srcOrd="0" destOrd="0" presId="urn:microsoft.com/office/officeart/2018/2/layout/IconVerticalSolidList"/>
    <dgm:cxn modelId="{DB55C013-EAFB-42A0-A1DF-D03171C77590}" type="presParOf" srcId="{4A970DC2-7310-4147-A4A1-B417432A9508}" destId="{3EF8D034-7718-4A24-A30F-532AD1C593E0}" srcOrd="1" destOrd="0" presId="urn:microsoft.com/office/officeart/2018/2/layout/IconVerticalSolidList"/>
    <dgm:cxn modelId="{BDD283F9-6D26-4947-A6F6-DD1DFAEED6D3}" type="presParOf" srcId="{4A970DC2-7310-4147-A4A1-B417432A9508}" destId="{0A211E8B-1882-421B-9A14-61A7B3F3DA6B}" srcOrd="2" destOrd="0" presId="urn:microsoft.com/office/officeart/2018/2/layout/IconVerticalSolidList"/>
    <dgm:cxn modelId="{811F868C-6EAD-42FB-8CF0-322A4D7E2BDF}" type="presParOf" srcId="{4A970DC2-7310-4147-A4A1-B417432A9508}" destId="{FBF021BD-AE37-49C3-8CBB-B50239C2D91D}" srcOrd="3" destOrd="0" presId="urn:microsoft.com/office/officeart/2018/2/layout/IconVerticalSoli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3592AB-0C43-4F89-ABA3-7A363D7FD1B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63E76E0-4443-4ACB-B6BC-9524B7460384}">
      <dgm:prSet/>
      <dgm:spPr/>
      <dgm:t>
        <a:bodyPr/>
        <a:lstStyle/>
        <a:p>
          <a:r>
            <a:rPr lang="en-US" dirty="0"/>
            <a:t>Attorney availability is biggest concern followed by monetary costs </a:t>
          </a:r>
        </a:p>
      </dgm:t>
    </dgm:pt>
    <dgm:pt modelId="{A117733B-8823-44E5-B806-54A80B7C98D0}" type="parTrans" cxnId="{DD7EA750-DEB4-4B4A-A351-D4854C1E72F4}">
      <dgm:prSet/>
      <dgm:spPr/>
      <dgm:t>
        <a:bodyPr/>
        <a:lstStyle/>
        <a:p>
          <a:endParaRPr lang="en-US"/>
        </a:p>
      </dgm:t>
    </dgm:pt>
    <dgm:pt modelId="{0E8804DA-FBA3-46CA-90E9-86DA4E1646DC}" type="sibTrans" cxnId="{DD7EA750-DEB4-4B4A-A351-D4854C1E72F4}">
      <dgm:prSet/>
      <dgm:spPr/>
      <dgm:t>
        <a:bodyPr/>
        <a:lstStyle/>
        <a:p>
          <a:endParaRPr lang="en-US"/>
        </a:p>
      </dgm:t>
    </dgm:pt>
    <dgm:pt modelId="{0F0051BA-AE84-4178-A58E-95A6E5F3044D}">
      <dgm:prSet/>
      <dgm:spPr/>
      <dgm:t>
        <a:bodyPr/>
        <a:lstStyle/>
        <a:p>
          <a:r>
            <a:rPr lang="en-US" dirty="0"/>
            <a:t>Attorney motivation to take cases is often intangible</a:t>
          </a:r>
        </a:p>
      </dgm:t>
    </dgm:pt>
    <dgm:pt modelId="{E53DC765-4415-4EFA-A6A9-F9DD956E0F36}" type="parTrans" cxnId="{C65EFA4E-0C4C-4D1B-BC61-57250F5FF62D}">
      <dgm:prSet/>
      <dgm:spPr/>
      <dgm:t>
        <a:bodyPr/>
        <a:lstStyle/>
        <a:p>
          <a:endParaRPr lang="en-US"/>
        </a:p>
      </dgm:t>
    </dgm:pt>
    <dgm:pt modelId="{C9E82977-C29D-483E-9B2C-7AC29559825A}" type="sibTrans" cxnId="{C65EFA4E-0C4C-4D1B-BC61-57250F5FF62D}">
      <dgm:prSet/>
      <dgm:spPr/>
      <dgm:t>
        <a:bodyPr/>
        <a:lstStyle/>
        <a:p>
          <a:endParaRPr lang="en-US"/>
        </a:p>
      </dgm:t>
    </dgm:pt>
    <dgm:pt modelId="{3E811272-9394-4697-BD3B-46BE0FB2ACE6}">
      <dgm:prSet/>
      <dgm:spPr/>
      <dgm:t>
        <a:bodyPr/>
        <a:lstStyle/>
        <a:p>
          <a:r>
            <a:rPr lang="en-US" dirty="0"/>
            <a:t>There is support to establish PDOs as a viable solution</a:t>
          </a:r>
        </a:p>
      </dgm:t>
    </dgm:pt>
    <dgm:pt modelId="{CB0E4D2F-02A2-424F-B6C7-6BE06F9E283C}" type="parTrans" cxnId="{40184826-3905-4DDC-9D2C-3CB92DC9517A}">
      <dgm:prSet/>
      <dgm:spPr/>
      <dgm:t>
        <a:bodyPr/>
        <a:lstStyle/>
        <a:p>
          <a:endParaRPr lang="en-US"/>
        </a:p>
      </dgm:t>
    </dgm:pt>
    <dgm:pt modelId="{185EF08E-EAF4-4759-AA7E-6B1340A7C019}" type="sibTrans" cxnId="{40184826-3905-4DDC-9D2C-3CB92DC9517A}">
      <dgm:prSet/>
      <dgm:spPr/>
      <dgm:t>
        <a:bodyPr/>
        <a:lstStyle/>
        <a:p>
          <a:endParaRPr lang="en-US"/>
        </a:p>
      </dgm:t>
    </dgm:pt>
    <dgm:pt modelId="{8D0300EC-E843-405C-87A9-2B95018DC54C}" type="pres">
      <dgm:prSet presAssocID="{8A3592AB-0C43-4F89-ABA3-7A363D7FD1BD}" presName="vert0" presStyleCnt="0">
        <dgm:presLayoutVars>
          <dgm:dir/>
          <dgm:animOne val="branch"/>
          <dgm:animLvl val="lvl"/>
        </dgm:presLayoutVars>
      </dgm:prSet>
      <dgm:spPr/>
    </dgm:pt>
    <dgm:pt modelId="{5B80F469-77A7-416D-B166-04E34C9F2B1D}" type="pres">
      <dgm:prSet presAssocID="{263E76E0-4443-4ACB-B6BC-9524B7460384}" presName="thickLine" presStyleLbl="alignNode1" presStyleIdx="0" presStyleCnt="3"/>
      <dgm:spPr/>
    </dgm:pt>
    <dgm:pt modelId="{CAA725E5-3B7A-42AF-B7D4-E97C65E0F811}" type="pres">
      <dgm:prSet presAssocID="{263E76E0-4443-4ACB-B6BC-9524B7460384}" presName="horz1" presStyleCnt="0"/>
      <dgm:spPr/>
    </dgm:pt>
    <dgm:pt modelId="{53DEB34C-D21A-45F3-A06D-001F90A48813}" type="pres">
      <dgm:prSet presAssocID="{263E76E0-4443-4ACB-B6BC-9524B7460384}" presName="tx1" presStyleLbl="revTx" presStyleIdx="0" presStyleCnt="3"/>
      <dgm:spPr/>
    </dgm:pt>
    <dgm:pt modelId="{A9941A1B-81F3-412F-B94F-7A4E09304010}" type="pres">
      <dgm:prSet presAssocID="{263E76E0-4443-4ACB-B6BC-9524B7460384}" presName="vert1" presStyleCnt="0"/>
      <dgm:spPr/>
    </dgm:pt>
    <dgm:pt modelId="{982E0F9B-F5C4-4C98-875D-34C7C8ED940D}" type="pres">
      <dgm:prSet presAssocID="{0F0051BA-AE84-4178-A58E-95A6E5F3044D}" presName="thickLine" presStyleLbl="alignNode1" presStyleIdx="1" presStyleCnt="3"/>
      <dgm:spPr/>
    </dgm:pt>
    <dgm:pt modelId="{C9F943CC-368E-4B38-AA5A-185FB633D8BF}" type="pres">
      <dgm:prSet presAssocID="{0F0051BA-AE84-4178-A58E-95A6E5F3044D}" presName="horz1" presStyleCnt="0"/>
      <dgm:spPr/>
    </dgm:pt>
    <dgm:pt modelId="{08150935-FCF1-4200-8E17-88323C0C77B8}" type="pres">
      <dgm:prSet presAssocID="{0F0051BA-AE84-4178-A58E-95A6E5F3044D}" presName="tx1" presStyleLbl="revTx" presStyleIdx="1" presStyleCnt="3"/>
      <dgm:spPr/>
    </dgm:pt>
    <dgm:pt modelId="{E35A5FBE-9C83-4649-910D-9AEE95A5729F}" type="pres">
      <dgm:prSet presAssocID="{0F0051BA-AE84-4178-A58E-95A6E5F3044D}" presName="vert1" presStyleCnt="0"/>
      <dgm:spPr/>
    </dgm:pt>
    <dgm:pt modelId="{8CE863C6-F484-44A3-AF84-12AA6F781681}" type="pres">
      <dgm:prSet presAssocID="{3E811272-9394-4697-BD3B-46BE0FB2ACE6}" presName="thickLine" presStyleLbl="alignNode1" presStyleIdx="2" presStyleCnt="3"/>
      <dgm:spPr/>
    </dgm:pt>
    <dgm:pt modelId="{50D8A09C-8AEC-4AAE-8C3E-55A99C60190A}" type="pres">
      <dgm:prSet presAssocID="{3E811272-9394-4697-BD3B-46BE0FB2ACE6}" presName="horz1" presStyleCnt="0"/>
      <dgm:spPr/>
    </dgm:pt>
    <dgm:pt modelId="{28178E6F-2882-4F64-83C6-E8BEDF3567C3}" type="pres">
      <dgm:prSet presAssocID="{3E811272-9394-4697-BD3B-46BE0FB2ACE6}" presName="tx1" presStyleLbl="revTx" presStyleIdx="2" presStyleCnt="3"/>
      <dgm:spPr/>
    </dgm:pt>
    <dgm:pt modelId="{5387B227-E467-49A7-AADF-81E32A3D2EB4}" type="pres">
      <dgm:prSet presAssocID="{3E811272-9394-4697-BD3B-46BE0FB2ACE6}" presName="vert1" presStyleCnt="0"/>
      <dgm:spPr/>
    </dgm:pt>
  </dgm:ptLst>
  <dgm:cxnLst>
    <dgm:cxn modelId="{FF8E151E-F745-46B8-B40F-B5336F29E84F}" type="presOf" srcId="{0F0051BA-AE84-4178-A58E-95A6E5F3044D}" destId="{08150935-FCF1-4200-8E17-88323C0C77B8}" srcOrd="0" destOrd="0" presId="urn:microsoft.com/office/officeart/2008/layout/LinedList"/>
    <dgm:cxn modelId="{40184826-3905-4DDC-9D2C-3CB92DC9517A}" srcId="{8A3592AB-0C43-4F89-ABA3-7A363D7FD1BD}" destId="{3E811272-9394-4697-BD3B-46BE0FB2ACE6}" srcOrd="2" destOrd="0" parTransId="{CB0E4D2F-02A2-424F-B6C7-6BE06F9E283C}" sibTransId="{185EF08E-EAF4-4759-AA7E-6B1340A7C019}"/>
    <dgm:cxn modelId="{B86E9065-E359-4EA8-928E-7BB3B25ECBA7}" type="presOf" srcId="{263E76E0-4443-4ACB-B6BC-9524B7460384}" destId="{53DEB34C-D21A-45F3-A06D-001F90A48813}" srcOrd="0" destOrd="0" presId="urn:microsoft.com/office/officeart/2008/layout/LinedList"/>
    <dgm:cxn modelId="{C65EFA4E-0C4C-4D1B-BC61-57250F5FF62D}" srcId="{8A3592AB-0C43-4F89-ABA3-7A363D7FD1BD}" destId="{0F0051BA-AE84-4178-A58E-95A6E5F3044D}" srcOrd="1" destOrd="0" parTransId="{E53DC765-4415-4EFA-A6A9-F9DD956E0F36}" sibTransId="{C9E82977-C29D-483E-9B2C-7AC29559825A}"/>
    <dgm:cxn modelId="{DD7EA750-DEB4-4B4A-A351-D4854C1E72F4}" srcId="{8A3592AB-0C43-4F89-ABA3-7A363D7FD1BD}" destId="{263E76E0-4443-4ACB-B6BC-9524B7460384}" srcOrd="0" destOrd="0" parTransId="{A117733B-8823-44E5-B806-54A80B7C98D0}" sibTransId="{0E8804DA-FBA3-46CA-90E9-86DA4E1646DC}"/>
    <dgm:cxn modelId="{428CA054-664C-44F8-A508-8BD0A2A43F6D}" type="presOf" srcId="{3E811272-9394-4697-BD3B-46BE0FB2ACE6}" destId="{28178E6F-2882-4F64-83C6-E8BEDF3567C3}" srcOrd="0" destOrd="0" presId="urn:microsoft.com/office/officeart/2008/layout/LinedList"/>
    <dgm:cxn modelId="{398A51CF-1BD2-4E43-B367-ECC531732567}" type="presOf" srcId="{8A3592AB-0C43-4F89-ABA3-7A363D7FD1BD}" destId="{8D0300EC-E843-405C-87A9-2B95018DC54C}" srcOrd="0" destOrd="0" presId="urn:microsoft.com/office/officeart/2008/layout/LinedList"/>
    <dgm:cxn modelId="{F830392A-16A8-469F-ABA8-1892EC1E8A86}" type="presParOf" srcId="{8D0300EC-E843-405C-87A9-2B95018DC54C}" destId="{5B80F469-77A7-416D-B166-04E34C9F2B1D}" srcOrd="0" destOrd="0" presId="urn:microsoft.com/office/officeart/2008/layout/LinedList"/>
    <dgm:cxn modelId="{CF362BD6-0C34-4C95-9DA7-9315369A079C}" type="presParOf" srcId="{8D0300EC-E843-405C-87A9-2B95018DC54C}" destId="{CAA725E5-3B7A-42AF-B7D4-E97C65E0F811}" srcOrd="1" destOrd="0" presId="urn:microsoft.com/office/officeart/2008/layout/LinedList"/>
    <dgm:cxn modelId="{0DEB7012-8741-46BF-9EA4-A0F29357736A}" type="presParOf" srcId="{CAA725E5-3B7A-42AF-B7D4-E97C65E0F811}" destId="{53DEB34C-D21A-45F3-A06D-001F90A48813}" srcOrd="0" destOrd="0" presId="urn:microsoft.com/office/officeart/2008/layout/LinedList"/>
    <dgm:cxn modelId="{19000B61-1782-46B5-8E75-492A5FCC4DBC}" type="presParOf" srcId="{CAA725E5-3B7A-42AF-B7D4-E97C65E0F811}" destId="{A9941A1B-81F3-412F-B94F-7A4E09304010}" srcOrd="1" destOrd="0" presId="urn:microsoft.com/office/officeart/2008/layout/LinedList"/>
    <dgm:cxn modelId="{0A44343E-1680-415E-89AA-564CBF6082AF}" type="presParOf" srcId="{8D0300EC-E843-405C-87A9-2B95018DC54C}" destId="{982E0F9B-F5C4-4C98-875D-34C7C8ED940D}" srcOrd="2" destOrd="0" presId="urn:microsoft.com/office/officeart/2008/layout/LinedList"/>
    <dgm:cxn modelId="{C6CA372D-5861-4E03-A40D-9A8E7C795F67}" type="presParOf" srcId="{8D0300EC-E843-405C-87A9-2B95018DC54C}" destId="{C9F943CC-368E-4B38-AA5A-185FB633D8BF}" srcOrd="3" destOrd="0" presId="urn:microsoft.com/office/officeart/2008/layout/LinedList"/>
    <dgm:cxn modelId="{4D6D10AF-F301-4756-A9B5-55FA429F1147}" type="presParOf" srcId="{C9F943CC-368E-4B38-AA5A-185FB633D8BF}" destId="{08150935-FCF1-4200-8E17-88323C0C77B8}" srcOrd="0" destOrd="0" presId="urn:microsoft.com/office/officeart/2008/layout/LinedList"/>
    <dgm:cxn modelId="{BECDBDCB-A16C-4E74-BB69-143A5E09EC39}" type="presParOf" srcId="{C9F943CC-368E-4B38-AA5A-185FB633D8BF}" destId="{E35A5FBE-9C83-4649-910D-9AEE95A5729F}" srcOrd="1" destOrd="0" presId="urn:microsoft.com/office/officeart/2008/layout/LinedList"/>
    <dgm:cxn modelId="{F2A05C00-2138-4E50-901D-DED92112DCE2}" type="presParOf" srcId="{8D0300EC-E843-405C-87A9-2B95018DC54C}" destId="{8CE863C6-F484-44A3-AF84-12AA6F781681}" srcOrd="4" destOrd="0" presId="urn:microsoft.com/office/officeart/2008/layout/LinedList"/>
    <dgm:cxn modelId="{FF1887D4-1C8B-4EBA-86CE-854A6041735B}" type="presParOf" srcId="{8D0300EC-E843-405C-87A9-2B95018DC54C}" destId="{50D8A09C-8AEC-4AAE-8C3E-55A99C60190A}" srcOrd="5" destOrd="0" presId="urn:microsoft.com/office/officeart/2008/layout/LinedList"/>
    <dgm:cxn modelId="{66C1FF62-3E0D-4192-9214-3E6F0ACC84DC}" type="presParOf" srcId="{50D8A09C-8AEC-4AAE-8C3E-55A99C60190A}" destId="{28178E6F-2882-4F64-83C6-E8BEDF3567C3}" srcOrd="0" destOrd="0" presId="urn:microsoft.com/office/officeart/2008/layout/LinedList"/>
    <dgm:cxn modelId="{1BA6AEC9-0BA4-4CAC-96DD-30DBEE56A15B}" type="presParOf" srcId="{50D8A09C-8AEC-4AAE-8C3E-55A99C60190A}" destId="{5387B227-E467-49A7-AADF-81E32A3D2EB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DC25A7-F1C6-4FA5-B208-C3C309E9175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40FDE5F-6E3D-4095-91F1-0FFADE5D5A5E}">
      <dgm:prSet/>
      <dgm:spPr/>
      <dgm:t>
        <a:bodyPr/>
        <a:lstStyle/>
        <a:p>
          <a:r>
            <a:rPr lang="en-US"/>
            <a:t>Legislature authorized TIDC to work on family protection representation – but no funds appropriated</a:t>
          </a:r>
        </a:p>
      </dgm:t>
    </dgm:pt>
    <dgm:pt modelId="{E4655AFA-9AE4-4000-A912-3FCC8D8B28A4}" type="parTrans" cxnId="{AFBDD86F-FD41-4FF3-BB34-87742D85BE42}">
      <dgm:prSet/>
      <dgm:spPr/>
      <dgm:t>
        <a:bodyPr/>
        <a:lstStyle/>
        <a:p>
          <a:endParaRPr lang="en-US"/>
        </a:p>
      </dgm:t>
    </dgm:pt>
    <dgm:pt modelId="{46972DED-BA3D-4E8D-B485-F96CF7931113}" type="sibTrans" cxnId="{AFBDD86F-FD41-4FF3-BB34-87742D85BE42}">
      <dgm:prSet/>
      <dgm:spPr/>
      <dgm:t>
        <a:bodyPr/>
        <a:lstStyle/>
        <a:p>
          <a:endParaRPr lang="en-US"/>
        </a:p>
      </dgm:t>
    </dgm:pt>
    <dgm:pt modelId="{94624501-64E0-4D56-85DC-ACDA154205C1}">
      <dgm:prSet/>
      <dgm:spPr/>
      <dgm:t>
        <a:bodyPr/>
        <a:lstStyle/>
        <a:p>
          <a:r>
            <a:rPr lang="en-US"/>
            <a:t>Major shortages of indigent defense attorneys – criminal, juvenile, and family protection representation – in rural Texas (and non-rural)</a:t>
          </a:r>
        </a:p>
      </dgm:t>
    </dgm:pt>
    <dgm:pt modelId="{7DC9F4D1-ACAB-415B-B356-CEB7309AC30D}" type="parTrans" cxnId="{0A8A8DFC-A081-4803-B359-7ACD1B9652E3}">
      <dgm:prSet/>
      <dgm:spPr/>
      <dgm:t>
        <a:bodyPr/>
        <a:lstStyle/>
        <a:p>
          <a:endParaRPr lang="en-US"/>
        </a:p>
      </dgm:t>
    </dgm:pt>
    <dgm:pt modelId="{E8330626-2834-4037-B1A7-F737AEEBD99C}" type="sibTrans" cxnId="{0A8A8DFC-A081-4803-B359-7ACD1B9652E3}">
      <dgm:prSet/>
      <dgm:spPr/>
      <dgm:t>
        <a:bodyPr/>
        <a:lstStyle/>
        <a:p>
          <a:endParaRPr lang="en-US"/>
        </a:p>
      </dgm:t>
    </dgm:pt>
    <dgm:pt modelId="{6525F231-4FCE-46B0-AE3E-1E572021A087}">
      <dgm:prSet/>
      <dgm:spPr/>
      <dgm:t>
        <a:bodyPr/>
        <a:lstStyle/>
        <a:p>
          <a:r>
            <a:rPr lang="en-US"/>
            <a:t>TIDC staffing needs: family protection representation, recruiting efforts</a:t>
          </a:r>
        </a:p>
      </dgm:t>
    </dgm:pt>
    <dgm:pt modelId="{8A272F53-2B98-4B98-B52B-6C9F00090509}" type="parTrans" cxnId="{A2706BB7-81F4-495E-9821-04156F58E4DD}">
      <dgm:prSet/>
      <dgm:spPr/>
      <dgm:t>
        <a:bodyPr/>
        <a:lstStyle/>
        <a:p>
          <a:endParaRPr lang="en-US"/>
        </a:p>
      </dgm:t>
    </dgm:pt>
    <dgm:pt modelId="{95EE9FDF-A680-4D64-A637-AAC30CACCEAD}" type="sibTrans" cxnId="{A2706BB7-81F4-495E-9821-04156F58E4DD}">
      <dgm:prSet/>
      <dgm:spPr/>
      <dgm:t>
        <a:bodyPr/>
        <a:lstStyle/>
        <a:p>
          <a:endParaRPr lang="en-US"/>
        </a:p>
      </dgm:t>
    </dgm:pt>
    <dgm:pt modelId="{F74D2C2D-5D69-4888-945E-AE5ED30CE162}">
      <dgm:prSet/>
      <dgm:spPr/>
      <dgm:t>
        <a:bodyPr/>
        <a:lstStyle/>
        <a:p>
          <a:r>
            <a:rPr lang="en-US"/>
            <a:t>Operation Lone Star</a:t>
          </a:r>
        </a:p>
      </dgm:t>
    </dgm:pt>
    <dgm:pt modelId="{DA074CB4-2F65-4A0B-88B2-D5F946411842}" type="parTrans" cxnId="{F2D2D44F-FAB2-44DD-8432-1E0A86360B48}">
      <dgm:prSet/>
      <dgm:spPr/>
      <dgm:t>
        <a:bodyPr/>
        <a:lstStyle/>
        <a:p>
          <a:endParaRPr lang="en-US"/>
        </a:p>
      </dgm:t>
    </dgm:pt>
    <dgm:pt modelId="{B07D5C25-B8B4-4E4B-942A-02CB26BC775E}" type="sibTrans" cxnId="{F2D2D44F-FAB2-44DD-8432-1E0A86360B48}">
      <dgm:prSet/>
      <dgm:spPr/>
      <dgm:t>
        <a:bodyPr/>
        <a:lstStyle/>
        <a:p>
          <a:endParaRPr lang="en-US"/>
        </a:p>
      </dgm:t>
    </dgm:pt>
    <dgm:pt modelId="{846D8828-DCF0-414B-AEC5-DB9BCA1A2328}">
      <dgm:prSet/>
      <dgm:spPr/>
      <dgm:t>
        <a:bodyPr/>
        <a:lstStyle/>
        <a:p>
          <a:r>
            <a:rPr lang="en-US"/>
            <a:t>Significant shortfalls in the Fair Defense Account, need more reliable source(s) of revenue</a:t>
          </a:r>
        </a:p>
      </dgm:t>
    </dgm:pt>
    <dgm:pt modelId="{E7827EB7-99DA-451D-9D15-8C15DE718F36}" type="parTrans" cxnId="{E69C3A2B-996B-490D-AE39-07F364009480}">
      <dgm:prSet/>
      <dgm:spPr/>
      <dgm:t>
        <a:bodyPr/>
        <a:lstStyle/>
        <a:p>
          <a:endParaRPr lang="en-US"/>
        </a:p>
      </dgm:t>
    </dgm:pt>
    <dgm:pt modelId="{1FAF06D7-4B62-439D-B84E-69BDEF4E8174}" type="sibTrans" cxnId="{E69C3A2B-996B-490D-AE39-07F364009480}">
      <dgm:prSet/>
      <dgm:spPr/>
      <dgm:t>
        <a:bodyPr/>
        <a:lstStyle/>
        <a:p>
          <a:endParaRPr lang="en-US"/>
        </a:p>
      </dgm:t>
    </dgm:pt>
    <dgm:pt modelId="{CE3A9854-729B-294F-90CF-88B3106A6AB0}" type="pres">
      <dgm:prSet presAssocID="{87DC25A7-F1C6-4FA5-B208-C3C309E9175F}" presName="vert0" presStyleCnt="0">
        <dgm:presLayoutVars>
          <dgm:dir/>
          <dgm:animOne val="branch"/>
          <dgm:animLvl val="lvl"/>
        </dgm:presLayoutVars>
      </dgm:prSet>
      <dgm:spPr/>
    </dgm:pt>
    <dgm:pt modelId="{6751B2B4-62B7-48D6-8B01-078AE24CAF0B}" type="pres">
      <dgm:prSet presAssocID="{846D8828-DCF0-414B-AEC5-DB9BCA1A2328}" presName="thickLine" presStyleLbl="alignNode1" presStyleIdx="0" presStyleCnt="5"/>
      <dgm:spPr/>
    </dgm:pt>
    <dgm:pt modelId="{8188E96B-8D75-4212-8886-198F512DDEDB}" type="pres">
      <dgm:prSet presAssocID="{846D8828-DCF0-414B-AEC5-DB9BCA1A2328}" presName="horz1" presStyleCnt="0"/>
      <dgm:spPr/>
    </dgm:pt>
    <dgm:pt modelId="{B186BAE2-0D8C-49EF-A57E-7F579DB8B298}" type="pres">
      <dgm:prSet presAssocID="{846D8828-DCF0-414B-AEC5-DB9BCA1A2328}" presName="tx1" presStyleLbl="revTx" presStyleIdx="0" presStyleCnt="5"/>
      <dgm:spPr/>
    </dgm:pt>
    <dgm:pt modelId="{4D44724C-5C9C-4091-98FC-CC881D8CA48C}" type="pres">
      <dgm:prSet presAssocID="{846D8828-DCF0-414B-AEC5-DB9BCA1A2328}" presName="vert1" presStyleCnt="0"/>
      <dgm:spPr/>
    </dgm:pt>
    <dgm:pt modelId="{C250906D-242D-4E4D-B8FD-1ACA4324149F}" type="pres">
      <dgm:prSet presAssocID="{E40FDE5F-6E3D-4095-91F1-0FFADE5D5A5E}" presName="thickLine" presStyleLbl="alignNode1" presStyleIdx="1" presStyleCnt="5"/>
      <dgm:spPr/>
    </dgm:pt>
    <dgm:pt modelId="{596A3292-4FE1-2D46-82D0-0257062B4978}" type="pres">
      <dgm:prSet presAssocID="{E40FDE5F-6E3D-4095-91F1-0FFADE5D5A5E}" presName="horz1" presStyleCnt="0"/>
      <dgm:spPr/>
    </dgm:pt>
    <dgm:pt modelId="{F8518EB3-E8C9-0F49-9578-5CB1FFAF8946}" type="pres">
      <dgm:prSet presAssocID="{E40FDE5F-6E3D-4095-91F1-0FFADE5D5A5E}" presName="tx1" presStyleLbl="revTx" presStyleIdx="1" presStyleCnt="5"/>
      <dgm:spPr/>
    </dgm:pt>
    <dgm:pt modelId="{A82825DE-F26E-1748-A0BD-E35EFC9E1AE9}" type="pres">
      <dgm:prSet presAssocID="{E40FDE5F-6E3D-4095-91F1-0FFADE5D5A5E}" presName="vert1" presStyleCnt="0"/>
      <dgm:spPr/>
    </dgm:pt>
    <dgm:pt modelId="{7A8DCB5A-344F-9243-B1CB-F4C7BD6BC206}" type="pres">
      <dgm:prSet presAssocID="{94624501-64E0-4D56-85DC-ACDA154205C1}" presName="thickLine" presStyleLbl="alignNode1" presStyleIdx="2" presStyleCnt="5"/>
      <dgm:spPr/>
    </dgm:pt>
    <dgm:pt modelId="{864B4F10-ABFE-B848-8F46-414787567DF9}" type="pres">
      <dgm:prSet presAssocID="{94624501-64E0-4D56-85DC-ACDA154205C1}" presName="horz1" presStyleCnt="0"/>
      <dgm:spPr/>
    </dgm:pt>
    <dgm:pt modelId="{1BD1076E-8212-1D40-BCB7-7DD709CB2E13}" type="pres">
      <dgm:prSet presAssocID="{94624501-64E0-4D56-85DC-ACDA154205C1}" presName="tx1" presStyleLbl="revTx" presStyleIdx="2" presStyleCnt="5"/>
      <dgm:spPr/>
    </dgm:pt>
    <dgm:pt modelId="{097DAAE1-C553-FE49-A73C-7FDE73224B57}" type="pres">
      <dgm:prSet presAssocID="{94624501-64E0-4D56-85DC-ACDA154205C1}" presName="vert1" presStyleCnt="0"/>
      <dgm:spPr/>
    </dgm:pt>
    <dgm:pt modelId="{98C17112-FFFE-C74C-8300-9A89BFF76B95}" type="pres">
      <dgm:prSet presAssocID="{6525F231-4FCE-46B0-AE3E-1E572021A087}" presName="thickLine" presStyleLbl="alignNode1" presStyleIdx="3" presStyleCnt="5"/>
      <dgm:spPr/>
    </dgm:pt>
    <dgm:pt modelId="{AD0D5F1C-C978-5B4C-8B16-2AFDCDE8B25D}" type="pres">
      <dgm:prSet presAssocID="{6525F231-4FCE-46B0-AE3E-1E572021A087}" presName="horz1" presStyleCnt="0"/>
      <dgm:spPr/>
    </dgm:pt>
    <dgm:pt modelId="{E2883B5B-5A0F-074E-8A99-3D26E2A27D9B}" type="pres">
      <dgm:prSet presAssocID="{6525F231-4FCE-46B0-AE3E-1E572021A087}" presName="tx1" presStyleLbl="revTx" presStyleIdx="3" presStyleCnt="5"/>
      <dgm:spPr/>
    </dgm:pt>
    <dgm:pt modelId="{AC28668A-9C1D-0F49-AF37-EEAB76E3DDA0}" type="pres">
      <dgm:prSet presAssocID="{6525F231-4FCE-46B0-AE3E-1E572021A087}" presName="vert1" presStyleCnt="0"/>
      <dgm:spPr/>
    </dgm:pt>
    <dgm:pt modelId="{996895E6-6646-0447-9962-A2CE1616B9AD}" type="pres">
      <dgm:prSet presAssocID="{F74D2C2D-5D69-4888-945E-AE5ED30CE162}" presName="thickLine" presStyleLbl="alignNode1" presStyleIdx="4" presStyleCnt="5"/>
      <dgm:spPr/>
    </dgm:pt>
    <dgm:pt modelId="{61F5F985-A14A-A04D-8E5A-E99359A93D46}" type="pres">
      <dgm:prSet presAssocID="{F74D2C2D-5D69-4888-945E-AE5ED30CE162}" presName="horz1" presStyleCnt="0"/>
      <dgm:spPr/>
    </dgm:pt>
    <dgm:pt modelId="{17337A55-29A3-4346-A203-1A474E04C0CE}" type="pres">
      <dgm:prSet presAssocID="{F74D2C2D-5D69-4888-945E-AE5ED30CE162}" presName="tx1" presStyleLbl="revTx" presStyleIdx="4" presStyleCnt="5"/>
      <dgm:spPr/>
    </dgm:pt>
    <dgm:pt modelId="{DBF3C31B-6AAA-924B-B847-00D086D0F14F}" type="pres">
      <dgm:prSet presAssocID="{F74D2C2D-5D69-4888-945E-AE5ED30CE162}" presName="vert1" presStyleCnt="0"/>
      <dgm:spPr/>
    </dgm:pt>
  </dgm:ptLst>
  <dgm:cxnLst>
    <dgm:cxn modelId="{E69C3A2B-996B-490D-AE39-07F364009480}" srcId="{87DC25A7-F1C6-4FA5-B208-C3C309E9175F}" destId="{846D8828-DCF0-414B-AEC5-DB9BCA1A2328}" srcOrd="0" destOrd="0" parTransId="{E7827EB7-99DA-451D-9D15-8C15DE718F36}" sibTransId="{1FAF06D7-4B62-439D-B84E-69BDEF4E8174}"/>
    <dgm:cxn modelId="{F817D742-2362-974C-9A93-ECDC1949D05D}" type="presOf" srcId="{F74D2C2D-5D69-4888-945E-AE5ED30CE162}" destId="{17337A55-29A3-4346-A203-1A474E04C0CE}" srcOrd="0" destOrd="0" presId="urn:microsoft.com/office/officeart/2008/layout/LinedList"/>
    <dgm:cxn modelId="{F2D2D44F-FAB2-44DD-8432-1E0A86360B48}" srcId="{87DC25A7-F1C6-4FA5-B208-C3C309E9175F}" destId="{F74D2C2D-5D69-4888-945E-AE5ED30CE162}" srcOrd="4" destOrd="0" parTransId="{DA074CB4-2F65-4A0B-88B2-D5F946411842}" sibTransId="{B07D5C25-B8B4-4E4B-942A-02CB26BC775E}"/>
    <dgm:cxn modelId="{AFBDD86F-FD41-4FF3-BB34-87742D85BE42}" srcId="{87DC25A7-F1C6-4FA5-B208-C3C309E9175F}" destId="{E40FDE5F-6E3D-4095-91F1-0FFADE5D5A5E}" srcOrd="1" destOrd="0" parTransId="{E4655AFA-9AE4-4000-A912-3FCC8D8B28A4}" sibTransId="{46972DED-BA3D-4E8D-B485-F96CF7931113}"/>
    <dgm:cxn modelId="{0FEF6976-7960-0F46-9358-FCDB5E048559}" type="presOf" srcId="{87DC25A7-F1C6-4FA5-B208-C3C309E9175F}" destId="{CE3A9854-729B-294F-90CF-88B3106A6AB0}" srcOrd="0" destOrd="0" presId="urn:microsoft.com/office/officeart/2008/layout/LinedList"/>
    <dgm:cxn modelId="{8D96237C-25FF-5C40-97E9-88B5D4FB0C89}" type="presOf" srcId="{E40FDE5F-6E3D-4095-91F1-0FFADE5D5A5E}" destId="{F8518EB3-E8C9-0F49-9578-5CB1FFAF8946}" srcOrd="0" destOrd="0" presId="urn:microsoft.com/office/officeart/2008/layout/LinedList"/>
    <dgm:cxn modelId="{E700568A-B8EB-4182-8AA5-D3638DF0454C}" type="presOf" srcId="{846D8828-DCF0-414B-AEC5-DB9BCA1A2328}" destId="{B186BAE2-0D8C-49EF-A57E-7F579DB8B298}" srcOrd="0" destOrd="0" presId="urn:microsoft.com/office/officeart/2008/layout/LinedList"/>
    <dgm:cxn modelId="{6019A08D-3A4F-AD42-AC1F-48AF248906BD}" type="presOf" srcId="{94624501-64E0-4D56-85DC-ACDA154205C1}" destId="{1BD1076E-8212-1D40-BCB7-7DD709CB2E13}" srcOrd="0" destOrd="0" presId="urn:microsoft.com/office/officeart/2008/layout/LinedList"/>
    <dgm:cxn modelId="{A2706BB7-81F4-495E-9821-04156F58E4DD}" srcId="{87DC25A7-F1C6-4FA5-B208-C3C309E9175F}" destId="{6525F231-4FCE-46B0-AE3E-1E572021A087}" srcOrd="3" destOrd="0" parTransId="{8A272F53-2B98-4B98-B52B-6C9F00090509}" sibTransId="{95EE9FDF-A680-4D64-A637-AAC30CACCEAD}"/>
    <dgm:cxn modelId="{334D59CD-06B4-4041-A9CD-4A6E0C7F2976}" type="presOf" srcId="{6525F231-4FCE-46B0-AE3E-1E572021A087}" destId="{E2883B5B-5A0F-074E-8A99-3D26E2A27D9B}" srcOrd="0" destOrd="0" presId="urn:microsoft.com/office/officeart/2008/layout/LinedList"/>
    <dgm:cxn modelId="{0A8A8DFC-A081-4803-B359-7ACD1B9652E3}" srcId="{87DC25A7-F1C6-4FA5-B208-C3C309E9175F}" destId="{94624501-64E0-4D56-85DC-ACDA154205C1}" srcOrd="2" destOrd="0" parTransId="{7DC9F4D1-ACAB-415B-B356-CEB7309AC30D}" sibTransId="{E8330626-2834-4037-B1A7-F737AEEBD99C}"/>
    <dgm:cxn modelId="{CE0DB4A2-B8A2-43F0-9473-258846D8B063}" type="presParOf" srcId="{CE3A9854-729B-294F-90CF-88B3106A6AB0}" destId="{6751B2B4-62B7-48D6-8B01-078AE24CAF0B}" srcOrd="0" destOrd="0" presId="urn:microsoft.com/office/officeart/2008/layout/LinedList"/>
    <dgm:cxn modelId="{3FA6CD88-8341-4137-9601-4DE94DAE8C11}" type="presParOf" srcId="{CE3A9854-729B-294F-90CF-88B3106A6AB0}" destId="{8188E96B-8D75-4212-8886-198F512DDEDB}" srcOrd="1" destOrd="0" presId="urn:microsoft.com/office/officeart/2008/layout/LinedList"/>
    <dgm:cxn modelId="{D29CC901-9622-4BF4-BCD8-C3214A7CCFE1}" type="presParOf" srcId="{8188E96B-8D75-4212-8886-198F512DDEDB}" destId="{B186BAE2-0D8C-49EF-A57E-7F579DB8B298}" srcOrd="0" destOrd="0" presId="urn:microsoft.com/office/officeart/2008/layout/LinedList"/>
    <dgm:cxn modelId="{9BCE3E61-8F1D-4FFA-A158-766D3E22FAF4}" type="presParOf" srcId="{8188E96B-8D75-4212-8886-198F512DDEDB}" destId="{4D44724C-5C9C-4091-98FC-CC881D8CA48C}" srcOrd="1" destOrd="0" presId="urn:microsoft.com/office/officeart/2008/layout/LinedList"/>
    <dgm:cxn modelId="{8DF6A685-935C-EB45-8D40-039D5C125F7D}" type="presParOf" srcId="{CE3A9854-729B-294F-90CF-88B3106A6AB0}" destId="{C250906D-242D-4E4D-B8FD-1ACA4324149F}" srcOrd="2" destOrd="0" presId="urn:microsoft.com/office/officeart/2008/layout/LinedList"/>
    <dgm:cxn modelId="{640BFD26-01E5-9047-9BDF-180A848A39A7}" type="presParOf" srcId="{CE3A9854-729B-294F-90CF-88B3106A6AB0}" destId="{596A3292-4FE1-2D46-82D0-0257062B4978}" srcOrd="3" destOrd="0" presId="urn:microsoft.com/office/officeart/2008/layout/LinedList"/>
    <dgm:cxn modelId="{81C7E8C8-C2FC-4A47-B781-B0756363A816}" type="presParOf" srcId="{596A3292-4FE1-2D46-82D0-0257062B4978}" destId="{F8518EB3-E8C9-0F49-9578-5CB1FFAF8946}" srcOrd="0" destOrd="0" presId="urn:microsoft.com/office/officeart/2008/layout/LinedList"/>
    <dgm:cxn modelId="{4AE6EAED-BD38-214E-82DD-C5384048BD77}" type="presParOf" srcId="{596A3292-4FE1-2D46-82D0-0257062B4978}" destId="{A82825DE-F26E-1748-A0BD-E35EFC9E1AE9}" srcOrd="1" destOrd="0" presId="urn:microsoft.com/office/officeart/2008/layout/LinedList"/>
    <dgm:cxn modelId="{62484D51-6222-7649-B0FE-DC32F409F6B9}" type="presParOf" srcId="{CE3A9854-729B-294F-90CF-88B3106A6AB0}" destId="{7A8DCB5A-344F-9243-B1CB-F4C7BD6BC206}" srcOrd="4" destOrd="0" presId="urn:microsoft.com/office/officeart/2008/layout/LinedList"/>
    <dgm:cxn modelId="{2245F1A5-8768-BB46-A187-38DD7CEC1A92}" type="presParOf" srcId="{CE3A9854-729B-294F-90CF-88B3106A6AB0}" destId="{864B4F10-ABFE-B848-8F46-414787567DF9}" srcOrd="5" destOrd="0" presId="urn:microsoft.com/office/officeart/2008/layout/LinedList"/>
    <dgm:cxn modelId="{399820E8-9D0A-7248-BE53-41B0DAB87B3C}" type="presParOf" srcId="{864B4F10-ABFE-B848-8F46-414787567DF9}" destId="{1BD1076E-8212-1D40-BCB7-7DD709CB2E13}" srcOrd="0" destOrd="0" presId="urn:microsoft.com/office/officeart/2008/layout/LinedList"/>
    <dgm:cxn modelId="{79F2B885-1485-A14E-B8A6-29556D5BEA31}" type="presParOf" srcId="{864B4F10-ABFE-B848-8F46-414787567DF9}" destId="{097DAAE1-C553-FE49-A73C-7FDE73224B57}" srcOrd="1" destOrd="0" presId="urn:microsoft.com/office/officeart/2008/layout/LinedList"/>
    <dgm:cxn modelId="{0775968A-C638-5A48-B317-AA6A0DAF2EAC}" type="presParOf" srcId="{CE3A9854-729B-294F-90CF-88B3106A6AB0}" destId="{98C17112-FFFE-C74C-8300-9A89BFF76B95}" srcOrd="6" destOrd="0" presId="urn:microsoft.com/office/officeart/2008/layout/LinedList"/>
    <dgm:cxn modelId="{C901A523-DB77-4645-8AC4-F018A2776654}" type="presParOf" srcId="{CE3A9854-729B-294F-90CF-88B3106A6AB0}" destId="{AD0D5F1C-C978-5B4C-8B16-2AFDCDE8B25D}" srcOrd="7" destOrd="0" presId="urn:microsoft.com/office/officeart/2008/layout/LinedList"/>
    <dgm:cxn modelId="{793F0ED1-0F44-E64B-B502-A411BC1D9DC0}" type="presParOf" srcId="{AD0D5F1C-C978-5B4C-8B16-2AFDCDE8B25D}" destId="{E2883B5B-5A0F-074E-8A99-3D26E2A27D9B}" srcOrd="0" destOrd="0" presId="urn:microsoft.com/office/officeart/2008/layout/LinedList"/>
    <dgm:cxn modelId="{FD8ECB98-C746-494C-A796-2A3CE63E89FF}" type="presParOf" srcId="{AD0D5F1C-C978-5B4C-8B16-2AFDCDE8B25D}" destId="{AC28668A-9C1D-0F49-AF37-EEAB76E3DDA0}" srcOrd="1" destOrd="0" presId="urn:microsoft.com/office/officeart/2008/layout/LinedList"/>
    <dgm:cxn modelId="{C844E12F-8083-B945-88AC-8ED7116F684B}" type="presParOf" srcId="{CE3A9854-729B-294F-90CF-88B3106A6AB0}" destId="{996895E6-6646-0447-9962-A2CE1616B9AD}" srcOrd="8" destOrd="0" presId="urn:microsoft.com/office/officeart/2008/layout/LinedList"/>
    <dgm:cxn modelId="{9F94458C-C793-0D4B-B78D-DDA5565D6099}" type="presParOf" srcId="{CE3A9854-729B-294F-90CF-88B3106A6AB0}" destId="{61F5F985-A14A-A04D-8E5A-E99359A93D46}" srcOrd="9" destOrd="0" presId="urn:microsoft.com/office/officeart/2008/layout/LinedList"/>
    <dgm:cxn modelId="{98AA2CE8-D4FF-CE4B-B624-F05B298ED723}" type="presParOf" srcId="{61F5F985-A14A-A04D-8E5A-E99359A93D46}" destId="{17337A55-29A3-4346-A203-1A474E04C0CE}" srcOrd="0" destOrd="0" presId="urn:microsoft.com/office/officeart/2008/layout/LinedList"/>
    <dgm:cxn modelId="{69DEA1AC-D2C7-1541-A462-87B120809BC7}" type="presParOf" srcId="{61F5F985-A14A-A04D-8E5A-E99359A93D46}" destId="{DBF3C31B-6AAA-924B-B847-00D086D0F14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E91A95-E14A-4994-BE31-92BE291D2B4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A7290C-F5A3-49D2-8332-55FFD0FC0826}">
      <dgm:prSet custT="1"/>
      <dgm:spPr/>
      <dgm:t>
        <a:bodyPr/>
        <a:lstStyle/>
        <a:p>
          <a:pPr>
            <a:lnSpc>
              <a:spcPct val="100000"/>
            </a:lnSpc>
          </a:pPr>
          <a:r>
            <a:rPr lang="en-US" sz="2200"/>
            <a:t>~ $23.5m/year to establish, operate rural regional PDOs covering 1/3 of counties w/o office</a:t>
          </a:r>
        </a:p>
      </dgm:t>
    </dgm:pt>
    <dgm:pt modelId="{90DF4135-751F-473C-A7C9-179DB15612FF}" type="parTrans" cxnId="{D884B609-B632-4245-8623-1BF153914FE6}">
      <dgm:prSet/>
      <dgm:spPr/>
      <dgm:t>
        <a:bodyPr/>
        <a:lstStyle/>
        <a:p>
          <a:endParaRPr lang="en-US" sz="2400"/>
        </a:p>
      </dgm:t>
    </dgm:pt>
    <dgm:pt modelId="{A9C4614D-2CF0-483E-80FE-37855098D306}" type="sibTrans" cxnId="{D884B609-B632-4245-8623-1BF153914FE6}">
      <dgm:prSet/>
      <dgm:spPr/>
      <dgm:t>
        <a:bodyPr/>
        <a:lstStyle/>
        <a:p>
          <a:endParaRPr lang="en-US" sz="2400"/>
        </a:p>
      </dgm:t>
    </dgm:pt>
    <dgm:pt modelId="{3FC0C530-1559-4942-8DAC-615E2A723EB2}">
      <dgm:prSet custT="1"/>
      <dgm:spPr/>
      <dgm:t>
        <a:bodyPr/>
        <a:lstStyle/>
        <a:p>
          <a:pPr>
            <a:lnSpc>
              <a:spcPct val="100000"/>
            </a:lnSpc>
          </a:pPr>
          <a:r>
            <a:rPr lang="en-US" sz="2200" dirty="0"/>
            <a:t>2 years to set up this number of offices</a:t>
          </a:r>
        </a:p>
      </dgm:t>
    </dgm:pt>
    <dgm:pt modelId="{7EF7F6B5-E271-40EF-94A6-27D7EFD678E2}" type="parTrans" cxnId="{755E3050-1FA3-47BC-8724-776D338C1422}">
      <dgm:prSet/>
      <dgm:spPr/>
      <dgm:t>
        <a:bodyPr/>
        <a:lstStyle/>
        <a:p>
          <a:endParaRPr lang="en-US" sz="2400"/>
        </a:p>
      </dgm:t>
    </dgm:pt>
    <dgm:pt modelId="{0432973B-0F20-484D-BE6E-5C1184A76548}" type="sibTrans" cxnId="{755E3050-1FA3-47BC-8724-776D338C1422}">
      <dgm:prSet/>
      <dgm:spPr/>
      <dgm:t>
        <a:bodyPr/>
        <a:lstStyle/>
        <a:p>
          <a:endParaRPr lang="en-US" sz="2400"/>
        </a:p>
      </dgm:t>
    </dgm:pt>
    <dgm:pt modelId="{D0439E66-7E30-4BB6-91A4-BA6063A5B20A}">
      <dgm:prSet custT="1"/>
      <dgm:spPr/>
      <dgm:t>
        <a:bodyPr/>
        <a:lstStyle/>
        <a:p>
          <a:pPr>
            <a:lnSpc>
              <a:spcPct val="100000"/>
            </a:lnSpc>
          </a:pPr>
          <a:r>
            <a:rPr lang="en-US" sz="2200"/>
            <a:t>Does not include funds for mid-sized or urban counties</a:t>
          </a:r>
        </a:p>
      </dgm:t>
    </dgm:pt>
    <dgm:pt modelId="{55E6FFC0-E114-44AA-B6C8-FEF944C83A4F}" type="parTrans" cxnId="{8729599A-9D3F-413F-A1BB-E00D8CDFA69F}">
      <dgm:prSet/>
      <dgm:spPr/>
      <dgm:t>
        <a:bodyPr/>
        <a:lstStyle/>
        <a:p>
          <a:endParaRPr lang="en-US" sz="2400"/>
        </a:p>
      </dgm:t>
    </dgm:pt>
    <dgm:pt modelId="{4846C6D1-346C-4C80-B5A3-0541B6A30357}" type="sibTrans" cxnId="{8729599A-9D3F-413F-A1BB-E00D8CDFA69F}">
      <dgm:prSet/>
      <dgm:spPr/>
      <dgm:t>
        <a:bodyPr/>
        <a:lstStyle/>
        <a:p>
          <a:endParaRPr lang="en-US" sz="2400"/>
        </a:p>
      </dgm:t>
    </dgm:pt>
    <dgm:pt modelId="{BC702397-70D9-490F-BD2E-4C74C35C5B2F}">
      <dgm:prSet custT="1"/>
      <dgm:spPr/>
      <dgm:t>
        <a:bodyPr/>
        <a:lstStyle/>
        <a:p>
          <a:pPr>
            <a:lnSpc>
              <a:spcPct val="100000"/>
            </a:lnSpc>
          </a:pPr>
          <a:r>
            <a:rPr lang="en-US" sz="2200"/>
            <a:t>Does not include funds to help more needy counties who can’t afford to pay 1/3 of cost of office</a:t>
          </a:r>
        </a:p>
      </dgm:t>
    </dgm:pt>
    <dgm:pt modelId="{A4A874E1-8EB0-4CE0-84BD-359CDED0DC23}" type="parTrans" cxnId="{8CBC730C-B403-47E1-BDF7-7BA8D1BB1041}">
      <dgm:prSet/>
      <dgm:spPr/>
      <dgm:t>
        <a:bodyPr/>
        <a:lstStyle/>
        <a:p>
          <a:endParaRPr lang="en-US" sz="2400"/>
        </a:p>
      </dgm:t>
    </dgm:pt>
    <dgm:pt modelId="{562EAB67-BD66-4C51-BFE2-E88803D456B2}" type="sibTrans" cxnId="{8CBC730C-B403-47E1-BDF7-7BA8D1BB1041}">
      <dgm:prSet/>
      <dgm:spPr/>
      <dgm:t>
        <a:bodyPr/>
        <a:lstStyle/>
        <a:p>
          <a:endParaRPr lang="en-US" sz="2400"/>
        </a:p>
      </dgm:t>
    </dgm:pt>
    <dgm:pt modelId="{C55D6C21-5A3A-4BEE-88F5-DA3962E8DF08}">
      <dgm:prSet custT="1"/>
      <dgm:spPr/>
      <dgm:t>
        <a:bodyPr/>
        <a:lstStyle/>
        <a:p>
          <a:pPr>
            <a:lnSpc>
              <a:spcPct val="100000"/>
            </a:lnSpc>
          </a:pPr>
          <a:r>
            <a:rPr lang="en-US" sz="1600" b="1"/>
            <a:t>Ask: $35 million to cover new rural regionals; mid-sized and urban county needs; and needy counties who can’t afford 1/3 cost of office</a:t>
          </a:r>
          <a:endParaRPr lang="en-US" sz="1600"/>
        </a:p>
      </dgm:t>
    </dgm:pt>
    <dgm:pt modelId="{18B58DB8-A0C7-487C-969C-84492BBF0B59}" type="parTrans" cxnId="{A8A0E3CF-DE56-4CAE-A1C2-1FF89CEA3798}">
      <dgm:prSet/>
      <dgm:spPr/>
      <dgm:t>
        <a:bodyPr/>
        <a:lstStyle/>
        <a:p>
          <a:endParaRPr lang="en-US" sz="2400"/>
        </a:p>
      </dgm:t>
    </dgm:pt>
    <dgm:pt modelId="{5485F2AF-CAD5-4AB8-AB57-F110E5984EA0}" type="sibTrans" cxnId="{A8A0E3CF-DE56-4CAE-A1C2-1FF89CEA3798}">
      <dgm:prSet/>
      <dgm:spPr/>
      <dgm:t>
        <a:bodyPr/>
        <a:lstStyle/>
        <a:p>
          <a:endParaRPr lang="en-US" sz="2400"/>
        </a:p>
      </dgm:t>
    </dgm:pt>
    <dgm:pt modelId="{3484357A-7D18-4E39-BC93-D5545406235F}" type="pres">
      <dgm:prSet presAssocID="{56E91A95-E14A-4994-BE31-92BE291D2B4C}" presName="root" presStyleCnt="0">
        <dgm:presLayoutVars>
          <dgm:dir/>
          <dgm:resizeHandles val="exact"/>
        </dgm:presLayoutVars>
      </dgm:prSet>
      <dgm:spPr/>
    </dgm:pt>
    <dgm:pt modelId="{148ECFF5-BA82-449B-B2FB-D3D8EE4E59B6}" type="pres">
      <dgm:prSet presAssocID="{79A7290C-F5A3-49D2-8332-55FFD0FC0826}" presName="compNode" presStyleCnt="0"/>
      <dgm:spPr/>
    </dgm:pt>
    <dgm:pt modelId="{33EB0CD5-260E-4DEB-B676-C7945DE146CC}" type="pres">
      <dgm:prSet presAssocID="{79A7290C-F5A3-49D2-8332-55FFD0FC0826}" presName="bgRect" presStyleLbl="bgShp" presStyleIdx="0" presStyleCnt="5"/>
      <dgm:spPr/>
    </dgm:pt>
    <dgm:pt modelId="{B3533CF7-8CB6-4EA2-8E95-F52373AF2E9F}" type="pres">
      <dgm:prSet presAssocID="{79A7290C-F5A3-49D2-8332-55FFD0FC082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955C2089-F88C-4D30-81AF-A48C9CCB92D0}" type="pres">
      <dgm:prSet presAssocID="{79A7290C-F5A3-49D2-8332-55FFD0FC0826}" presName="spaceRect" presStyleCnt="0"/>
      <dgm:spPr/>
    </dgm:pt>
    <dgm:pt modelId="{E1E0A9F1-FE5B-463E-BCD8-980E19EE96D3}" type="pres">
      <dgm:prSet presAssocID="{79A7290C-F5A3-49D2-8332-55FFD0FC0826}" presName="parTx" presStyleLbl="revTx" presStyleIdx="0" presStyleCnt="5">
        <dgm:presLayoutVars>
          <dgm:chMax val="0"/>
          <dgm:chPref val="0"/>
        </dgm:presLayoutVars>
      </dgm:prSet>
      <dgm:spPr/>
    </dgm:pt>
    <dgm:pt modelId="{1E7F6599-2BDE-47DE-8BEA-CB02D28C9272}" type="pres">
      <dgm:prSet presAssocID="{A9C4614D-2CF0-483E-80FE-37855098D306}" presName="sibTrans" presStyleCnt="0"/>
      <dgm:spPr/>
    </dgm:pt>
    <dgm:pt modelId="{A60448B3-CE8B-4E65-AC73-5DC38CDCDCB1}" type="pres">
      <dgm:prSet presAssocID="{3FC0C530-1559-4942-8DAC-615E2A723EB2}" presName="compNode" presStyleCnt="0"/>
      <dgm:spPr/>
    </dgm:pt>
    <dgm:pt modelId="{4B235777-CAD6-447A-9775-BDFDC7197CC3}" type="pres">
      <dgm:prSet presAssocID="{3FC0C530-1559-4942-8DAC-615E2A723EB2}" presName="bgRect" presStyleLbl="bgShp" presStyleIdx="1" presStyleCnt="5"/>
      <dgm:spPr/>
    </dgm:pt>
    <dgm:pt modelId="{E52CB8E2-2AA7-4E9B-AE4A-49D5D0E4BFE6}" type="pres">
      <dgm:prSet presAssocID="{3FC0C530-1559-4942-8DAC-615E2A723EB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64703EF8-C708-4A74-A574-1F3E97B56755}" type="pres">
      <dgm:prSet presAssocID="{3FC0C530-1559-4942-8DAC-615E2A723EB2}" presName="spaceRect" presStyleCnt="0"/>
      <dgm:spPr/>
    </dgm:pt>
    <dgm:pt modelId="{4A4E8489-A500-4536-A8A1-37662D271758}" type="pres">
      <dgm:prSet presAssocID="{3FC0C530-1559-4942-8DAC-615E2A723EB2}" presName="parTx" presStyleLbl="revTx" presStyleIdx="1" presStyleCnt="5">
        <dgm:presLayoutVars>
          <dgm:chMax val="0"/>
          <dgm:chPref val="0"/>
        </dgm:presLayoutVars>
      </dgm:prSet>
      <dgm:spPr/>
    </dgm:pt>
    <dgm:pt modelId="{FDFAC812-7800-4689-B2EF-E04F2C1FDD03}" type="pres">
      <dgm:prSet presAssocID="{0432973B-0F20-484D-BE6E-5C1184A76548}" presName="sibTrans" presStyleCnt="0"/>
      <dgm:spPr/>
    </dgm:pt>
    <dgm:pt modelId="{B9E861FA-4199-4DA2-815E-5A34D91CA9B0}" type="pres">
      <dgm:prSet presAssocID="{D0439E66-7E30-4BB6-91A4-BA6063A5B20A}" presName="compNode" presStyleCnt="0"/>
      <dgm:spPr/>
    </dgm:pt>
    <dgm:pt modelId="{B30138D0-68AB-4CE4-A4FE-666FA99288E2}" type="pres">
      <dgm:prSet presAssocID="{D0439E66-7E30-4BB6-91A4-BA6063A5B20A}" presName="bgRect" presStyleLbl="bgShp" presStyleIdx="2" presStyleCnt="5"/>
      <dgm:spPr/>
    </dgm:pt>
    <dgm:pt modelId="{0C9E0A8F-3EE1-472A-9D92-9103F6050FE5}" type="pres">
      <dgm:prSet presAssocID="{D0439E66-7E30-4BB6-91A4-BA6063A5B20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73F6849C-6001-4E09-9F74-FBDC9C7B34D2}" type="pres">
      <dgm:prSet presAssocID="{D0439E66-7E30-4BB6-91A4-BA6063A5B20A}" presName="spaceRect" presStyleCnt="0"/>
      <dgm:spPr/>
    </dgm:pt>
    <dgm:pt modelId="{757207F8-BBDE-4095-827D-1924A938FE19}" type="pres">
      <dgm:prSet presAssocID="{D0439E66-7E30-4BB6-91A4-BA6063A5B20A}" presName="parTx" presStyleLbl="revTx" presStyleIdx="2" presStyleCnt="5" custScaleX="107313" custLinFactNeighborX="3123" custLinFactNeighborY="331">
        <dgm:presLayoutVars>
          <dgm:chMax val="0"/>
          <dgm:chPref val="0"/>
        </dgm:presLayoutVars>
      </dgm:prSet>
      <dgm:spPr/>
    </dgm:pt>
    <dgm:pt modelId="{D7DA6B6B-B7AC-4F47-BF82-8E26E05960B3}" type="pres">
      <dgm:prSet presAssocID="{4846C6D1-346C-4C80-B5A3-0541B6A30357}" presName="sibTrans" presStyleCnt="0"/>
      <dgm:spPr/>
    </dgm:pt>
    <dgm:pt modelId="{37B85EDA-59FF-4843-8D2A-9611960CC760}" type="pres">
      <dgm:prSet presAssocID="{BC702397-70D9-490F-BD2E-4C74C35C5B2F}" presName="compNode" presStyleCnt="0"/>
      <dgm:spPr/>
    </dgm:pt>
    <dgm:pt modelId="{FEEEF8D9-41CF-43EC-BCE1-2DB75FA00972}" type="pres">
      <dgm:prSet presAssocID="{BC702397-70D9-490F-BD2E-4C74C35C5B2F}" presName="bgRect" presStyleLbl="bgShp" presStyleIdx="3" presStyleCnt="5"/>
      <dgm:spPr/>
    </dgm:pt>
    <dgm:pt modelId="{C7468F60-9488-4E95-9194-8337778A91D2}" type="pres">
      <dgm:prSet presAssocID="{BC702397-70D9-490F-BD2E-4C74C35C5B2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7158E39D-EAEB-42DE-B7E6-A82736A0B6B6}" type="pres">
      <dgm:prSet presAssocID="{BC702397-70D9-490F-BD2E-4C74C35C5B2F}" presName="spaceRect" presStyleCnt="0"/>
      <dgm:spPr/>
    </dgm:pt>
    <dgm:pt modelId="{B2ADED3B-B1BB-48EC-85AB-47C770A4A7D3}" type="pres">
      <dgm:prSet presAssocID="{BC702397-70D9-490F-BD2E-4C74C35C5B2F}" presName="parTx" presStyleLbl="revTx" presStyleIdx="3" presStyleCnt="5" custScaleY="96992">
        <dgm:presLayoutVars>
          <dgm:chMax val="0"/>
          <dgm:chPref val="0"/>
        </dgm:presLayoutVars>
      </dgm:prSet>
      <dgm:spPr/>
    </dgm:pt>
    <dgm:pt modelId="{6619F2C0-18FD-4AA5-9F98-00486E9E4597}" type="pres">
      <dgm:prSet presAssocID="{562EAB67-BD66-4C51-BFE2-E88803D456B2}" presName="sibTrans" presStyleCnt="0"/>
      <dgm:spPr/>
    </dgm:pt>
    <dgm:pt modelId="{478C8A72-994C-4CFC-A3E1-9ED54EB29343}" type="pres">
      <dgm:prSet presAssocID="{C55D6C21-5A3A-4BEE-88F5-DA3962E8DF08}" presName="compNode" presStyleCnt="0"/>
      <dgm:spPr/>
    </dgm:pt>
    <dgm:pt modelId="{B46FD12F-80F0-4014-8232-C5B5228A26F7}" type="pres">
      <dgm:prSet presAssocID="{C55D6C21-5A3A-4BEE-88F5-DA3962E8DF08}" presName="bgRect" presStyleLbl="bgShp" presStyleIdx="4" presStyleCnt="5" custLinFactNeighborX="5745" custLinFactNeighborY="355"/>
      <dgm:spPr/>
    </dgm:pt>
    <dgm:pt modelId="{021A1DED-0501-4A42-A405-8FFE9F75EDF2}" type="pres">
      <dgm:prSet presAssocID="{C55D6C21-5A3A-4BEE-88F5-DA3962E8DF0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ins"/>
        </a:ext>
      </dgm:extLst>
    </dgm:pt>
    <dgm:pt modelId="{E5C0AA29-F61B-4C45-AE28-C0391179AEA3}" type="pres">
      <dgm:prSet presAssocID="{C55D6C21-5A3A-4BEE-88F5-DA3962E8DF08}" presName="spaceRect" presStyleCnt="0"/>
      <dgm:spPr/>
    </dgm:pt>
    <dgm:pt modelId="{B41A3162-2BF6-4759-B2BC-0D70FCC8EB53}" type="pres">
      <dgm:prSet presAssocID="{C55D6C21-5A3A-4BEE-88F5-DA3962E8DF08}" presName="parTx" presStyleLbl="revTx" presStyleIdx="4" presStyleCnt="5">
        <dgm:presLayoutVars>
          <dgm:chMax val="0"/>
          <dgm:chPref val="0"/>
        </dgm:presLayoutVars>
      </dgm:prSet>
      <dgm:spPr/>
    </dgm:pt>
  </dgm:ptLst>
  <dgm:cxnLst>
    <dgm:cxn modelId="{D884B609-B632-4245-8623-1BF153914FE6}" srcId="{56E91A95-E14A-4994-BE31-92BE291D2B4C}" destId="{79A7290C-F5A3-49D2-8332-55FFD0FC0826}" srcOrd="0" destOrd="0" parTransId="{90DF4135-751F-473C-A7C9-179DB15612FF}" sibTransId="{A9C4614D-2CF0-483E-80FE-37855098D306}"/>
    <dgm:cxn modelId="{8CBC730C-B403-47E1-BDF7-7BA8D1BB1041}" srcId="{56E91A95-E14A-4994-BE31-92BE291D2B4C}" destId="{BC702397-70D9-490F-BD2E-4C74C35C5B2F}" srcOrd="3" destOrd="0" parTransId="{A4A874E1-8EB0-4CE0-84BD-359CDED0DC23}" sibTransId="{562EAB67-BD66-4C51-BFE2-E88803D456B2}"/>
    <dgm:cxn modelId="{AB330F21-1158-9E45-AFE7-C87AB2F0305D}" type="presOf" srcId="{BC702397-70D9-490F-BD2E-4C74C35C5B2F}" destId="{B2ADED3B-B1BB-48EC-85AB-47C770A4A7D3}" srcOrd="0" destOrd="0" presId="urn:microsoft.com/office/officeart/2018/2/layout/IconVerticalSolidList"/>
    <dgm:cxn modelId="{F64A2921-AB70-764B-985A-7C506727C85C}" type="presOf" srcId="{3FC0C530-1559-4942-8DAC-615E2A723EB2}" destId="{4A4E8489-A500-4536-A8A1-37662D271758}" srcOrd="0" destOrd="0" presId="urn:microsoft.com/office/officeart/2018/2/layout/IconVerticalSolidList"/>
    <dgm:cxn modelId="{7F4E912B-3535-9A4C-9A89-4B84F09506DE}" type="presOf" srcId="{56E91A95-E14A-4994-BE31-92BE291D2B4C}" destId="{3484357A-7D18-4E39-BC93-D5545406235F}" srcOrd="0" destOrd="0" presId="urn:microsoft.com/office/officeart/2018/2/layout/IconVerticalSolidList"/>
    <dgm:cxn modelId="{755E3050-1FA3-47BC-8724-776D338C1422}" srcId="{56E91A95-E14A-4994-BE31-92BE291D2B4C}" destId="{3FC0C530-1559-4942-8DAC-615E2A723EB2}" srcOrd="1" destOrd="0" parTransId="{7EF7F6B5-E271-40EF-94A6-27D7EFD678E2}" sibTransId="{0432973B-0F20-484D-BE6E-5C1184A76548}"/>
    <dgm:cxn modelId="{DF2AB58B-A950-C849-93D6-EF98A7FA1E25}" type="presOf" srcId="{79A7290C-F5A3-49D2-8332-55FFD0FC0826}" destId="{E1E0A9F1-FE5B-463E-BCD8-980E19EE96D3}" srcOrd="0" destOrd="0" presId="urn:microsoft.com/office/officeart/2018/2/layout/IconVerticalSolidList"/>
    <dgm:cxn modelId="{8729599A-9D3F-413F-A1BB-E00D8CDFA69F}" srcId="{56E91A95-E14A-4994-BE31-92BE291D2B4C}" destId="{D0439E66-7E30-4BB6-91A4-BA6063A5B20A}" srcOrd="2" destOrd="0" parTransId="{55E6FFC0-E114-44AA-B6C8-FEF944C83A4F}" sibTransId="{4846C6D1-346C-4C80-B5A3-0541B6A30357}"/>
    <dgm:cxn modelId="{A8A0E3CF-DE56-4CAE-A1C2-1FF89CEA3798}" srcId="{56E91A95-E14A-4994-BE31-92BE291D2B4C}" destId="{C55D6C21-5A3A-4BEE-88F5-DA3962E8DF08}" srcOrd="4" destOrd="0" parTransId="{18B58DB8-A0C7-487C-969C-84492BBF0B59}" sibTransId="{5485F2AF-CAD5-4AB8-AB57-F110E5984EA0}"/>
    <dgm:cxn modelId="{F391B4D3-FFCF-5A49-BE3F-DCCE90055A3C}" type="presOf" srcId="{C55D6C21-5A3A-4BEE-88F5-DA3962E8DF08}" destId="{B41A3162-2BF6-4759-B2BC-0D70FCC8EB53}" srcOrd="0" destOrd="0" presId="urn:microsoft.com/office/officeart/2018/2/layout/IconVerticalSolidList"/>
    <dgm:cxn modelId="{18D740FC-0DEA-9D4A-B6FF-6616A1668A5E}" type="presOf" srcId="{D0439E66-7E30-4BB6-91A4-BA6063A5B20A}" destId="{757207F8-BBDE-4095-827D-1924A938FE19}" srcOrd="0" destOrd="0" presId="urn:microsoft.com/office/officeart/2018/2/layout/IconVerticalSolidList"/>
    <dgm:cxn modelId="{7EEF661D-5792-654E-8AF6-9AF0A3CBE47D}" type="presParOf" srcId="{3484357A-7D18-4E39-BC93-D5545406235F}" destId="{148ECFF5-BA82-449B-B2FB-D3D8EE4E59B6}" srcOrd="0" destOrd="0" presId="urn:microsoft.com/office/officeart/2018/2/layout/IconVerticalSolidList"/>
    <dgm:cxn modelId="{922721A6-4796-D54A-AEFC-C86FB5795CA7}" type="presParOf" srcId="{148ECFF5-BA82-449B-B2FB-D3D8EE4E59B6}" destId="{33EB0CD5-260E-4DEB-B676-C7945DE146CC}" srcOrd="0" destOrd="0" presId="urn:microsoft.com/office/officeart/2018/2/layout/IconVerticalSolidList"/>
    <dgm:cxn modelId="{21C32832-44BA-104D-B884-A136748CCCF4}" type="presParOf" srcId="{148ECFF5-BA82-449B-B2FB-D3D8EE4E59B6}" destId="{B3533CF7-8CB6-4EA2-8E95-F52373AF2E9F}" srcOrd="1" destOrd="0" presId="urn:microsoft.com/office/officeart/2018/2/layout/IconVerticalSolidList"/>
    <dgm:cxn modelId="{F206517D-558C-F145-9F10-6624C344677E}" type="presParOf" srcId="{148ECFF5-BA82-449B-B2FB-D3D8EE4E59B6}" destId="{955C2089-F88C-4D30-81AF-A48C9CCB92D0}" srcOrd="2" destOrd="0" presId="urn:microsoft.com/office/officeart/2018/2/layout/IconVerticalSolidList"/>
    <dgm:cxn modelId="{A5B1EBB8-F4D5-C84A-B6F6-85AAE1D0EDED}" type="presParOf" srcId="{148ECFF5-BA82-449B-B2FB-D3D8EE4E59B6}" destId="{E1E0A9F1-FE5B-463E-BCD8-980E19EE96D3}" srcOrd="3" destOrd="0" presId="urn:microsoft.com/office/officeart/2018/2/layout/IconVerticalSolidList"/>
    <dgm:cxn modelId="{713D4C7A-D7EF-3948-AEC3-792E427EAC22}" type="presParOf" srcId="{3484357A-7D18-4E39-BC93-D5545406235F}" destId="{1E7F6599-2BDE-47DE-8BEA-CB02D28C9272}" srcOrd="1" destOrd="0" presId="urn:microsoft.com/office/officeart/2018/2/layout/IconVerticalSolidList"/>
    <dgm:cxn modelId="{C8216054-2A27-3A4E-9D36-2DBBB79FAE4C}" type="presParOf" srcId="{3484357A-7D18-4E39-BC93-D5545406235F}" destId="{A60448B3-CE8B-4E65-AC73-5DC38CDCDCB1}" srcOrd="2" destOrd="0" presId="urn:microsoft.com/office/officeart/2018/2/layout/IconVerticalSolidList"/>
    <dgm:cxn modelId="{8B2A3C13-2B8C-2E43-88B8-23A9B5341888}" type="presParOf" srcId="{A60448B3-CE8B-4E65-AC73-5DC38CDCDCB1}" destId="{4B235777-CAD6-447A-9775-BDFDC7197CC3}" srcOrd="0" destOrd="0" presId="urn:microsoft.com/office/officeart/2018/2/layout/IconVerticalSolidList"/>
    <dgm:cxn modelId="{1E8CBFF9-A529-3A42-BB27-F612E52CDE87}" type="presParOf" srcId="{A60448B3-CE8B-4E65-AC73-5DC38CDCDCB1}" destId="{E52CB8E2-2AA7-4E9B-AE4A-49D5D0E4BFE6}" srcOrd="1" destOrd="0" presId="urn:microsoft.com/office/officeart/2018/2/layout/IconVerticalSolidList"/>
    <dgm:cxn modelId="{DBFE25D4-90FE-334D-A967-0EC229CF0934}" type="presParOf" srcId="{A60448B3-CE8B-4E65-AC73-5DC38CDCDCB1}" destId="{64703EF8-C708-4A74-A574-1F3E97B56755}" srcOrd="2" destOrd="0" presId="urn:microsoft.com/office/officeart/2018/2/layout/IconVerticalSolidList"/>
    <dgm:cxn modelId="{6E40AA99-E23E-4948-A1AE-F51B7EE9F495}" type="presParOf" srcId="{A60448B3-CE8B-4E65-AC73-5DC38CDCDCB1}" destId="{4A4E8489-A500-4536-A8A1-37662D271758}" srcOrd="3" destOrd="0" presId="urn:microsoft.com/office/officeart/2018/2/layout/IconVerticalSolidList"/>
    <dgm:cxn modelId="{B3A8360D-68F0-F94C-85B7-5D5D7644D454}" type="presParOf" srcId="{3484357A-7D18-4E39-BC93-D5545406235F}" destId="{FDFAC812-7800-4689-B2EF-E04F2C1FDD03}" srcOrd="3" destOrd="0" presId="urn:microsoft.com/office/officeart/2018/2/layout/IconVerticalSolidList"/>
    <dgm:cxn modelId="{6444D3D5-37C4-A243-BEF8-0F930ECD0CE6}" type="presParOf" srcId="{3484357A-7D18-4E39-BC93-D5545406235F}" destId="{B9E861FA-4199-4DA2-815E-5A34D91CA9B0}" srcOrd="4" destOrd="0" presId="urn:microsoft.com/office/officeart/2018/2/layout/IconVerticalSolidList"/>
    <dgm:cxn modelId="{86556914-25F3-7045-A545-408F4F593EA4}" type="presParOf" srcId="{B9E861FA-4199-4DA2-815E-5A34D91CA9B0}" destId="{B30138D0-68AB-4CE4-A4FE-666FA99288E2}" srcOrd="0" destOrd="0" presId="urn:microsoft.com/office/officeart/2018/2/layout/IconVerticalSolidList"/>
    <dgm:cxn modelId="{1F2F9314-0F58-A34A-B759-198DFA99231D}" type="presParOf" srcId="{B9E861FA-4199-4DA2-815E-5A34D91CA9B0}" destId="{0C9E0A8F-3EE1-472A-9D92-9103F6050FE5}" srcOrd="1" destOrd="0" presId="urn:microsoft.com/office/officeart/2018/2/layout/IconVerticalSolidList"/>
    <dgm:cxn modelId="{EE55F336-D022-D34E-AF3D-8324B1762F91}" type="presParOf" srcId="{B9E861FA-4199-4DA2-815E-5A34D91CA9B0}" destId="{73F6849C-6001-4E09-9F74-FBDC9C7B34D2}" srcOrd="2" destOrd="0" presId="urn:microsoft.com/office/officeart/2018/2/layout/IconVerticalSolidList"/>
    <dgm:cxn modelId="{63FDCBF0-A18A-784B-9746-27B027F7B9D4}" type="presParOf" srcId="{B9E861FA-4199-4DA2-815E-5A34D91CA9B0}" destId="{757207F8-BBDE-4095-827D-1924A938FE19}" srcOrd="3" destOrd="0" presId="urn:microsoft.com/office/officeart/2018/2/layout/IconVerticalSolidList"/>
    <dgm:cxn modelId="{1EE23E61-CE97-234B-92AB-F82BA0A60D04}" type="presParOf" srcId="{3484357A-7D18-4E39-BC93-D5545406235F}" destId="{D7DA6B6B-B7AC-4F47-BF82-8E26E05960B3}" srcOrd="5" destOrd="0" presId="urn:microsoft.com/office/officeart/2018/2/layout/IconVerticalSolidList"/>
    <dgm:cxn modelId="{6666A3F3-1829-FD45-B6E1-C2E59340102C}" type="presParOf" srcId="{3484357A-7D18-4E39-BC93-D5545406235F}" destId="{37B85EDA-59FF-4843-8D2A-9611960CC760}" srcOrd="6" destOrd="0" presId="urn:microsoft.com/office/officeart/2018/2/layout/IconVerticalSolidList"/>
    <dgm:cxn modelId="{6EB1E4D6-3274-1A4D-A76D-877FCEA8B3A1}" type="presParOf" srcId="{37B85EDA-59FF-4843-8D2A-9611960CC760}" destId="{FEEEF8D9-41CF-43EC-BCE1-2DB75FA00972}" srcOrd="0" destOrd="0" presId="urn:microsoft.com/office/officeart/2018/2/layout/IconVerticalSolidList"/>
    <dgm:cxn modelId="{58C3BB82-8B87-3947-953A-B054075F250C}" type="presParOf" srcId="{37B85EDA-59FF-4843-8D2A-9611960CC760}" destId="{C7468F60-9488-4E95-9194-8337778A91D2}" srcOrd="1" destOrd="0" presId="urn:microsoft.com/office/officeart/2018/2/layout/IconVerticalSolidList"/>
    <dgm:cxn modelId="{810C95AE-7D66-6B44-950C-6313D5C11A8E}" type="presParOf" srcId="{37B85EDA-59FF-4843-8D2A-9611960CC760}" destId="{7158E39D-EAEB-42DE-B7E6-A82736A0B6B6}" srcOrd="2" destOrd="0" presId="urn:microsoft.com/office/officeart/2018/2/layout/IconVerticalSolidList"/>
    <dgm:cxn modelId="{5E8B3FF7-0A93-DE4C-8F25-C6E3DC65B56D}" type="presParOf" srcId="{37B85EDA-59FF-4843-8D2A-9611960CC760}" destId="{B2ADED3B-B1BB-48EC-85AB-47C770A4A7D3}" srcOrd="3" destOrd="0" presId="urn:microsoft.com/office/officeart/2018/2/layout/IconVerticalSolidList"/>
    <dgm:cxn modelId="{A679D9E6-6CE5-0342-8940-E340695FB424}" type="presParOf" srcId="{3484357A-7D18-4E39-BC93-D5545406235F}" destId="{6619F2C0-18FD-4AA5-9F98-00486E9E4597}" srcOrd="7" destOrd="0" presId="urn:microsoft.com/office/officeart/2018/2/layout/IconVerticalSolidList"/>
    <dgm:cxn modelId="{3F897537-7ED2-9F44-B546-361593E86596}" type="presParOf" srcId="{3484357A-7D18-4E39-BC93-D5545406235F}" destId="{478C8A72-994C-4CFC-A3E1-9ED54EB29343}" srcOrd="8" destOrd="0" presId="urn:microsoft.com/office/officeart/2018/2/layout/IconVerticalSolidList"/>
    <dgm:cxn modelId="{1077FF55-2BC9-0243-BBA7-A7147F55B14D}" type="presParOf" srcId="{478C8A72-994C-4CFC-A3E1-9ED54EB29343}" destId="{B46FD12F-80F0-4014-8232-C5B5228A26F7}" srcOrd="0" destOrd="0" presId="urn:microsoft.com/office/officeart/2018/2/layout/IconVerticalSolidList"/>
    <dgm:cxn modelId="{C1152B8A-FB40-8B47-8AF5-24E280406B25}" type="presParOf" srcId="{478C8A72-994C-4CFC-A3E1-9ED54EB29343}" destId="{021A1DED-0501-4A42-A405-8FFE9F75EDF2}" srcOrd="1" destOrd="0" presId="urn:microsoft.com/office/officeart/2018/2/layout/IconVerticalSolidList"/>
    <dgm:cxn modelId="{14D46757-B221-9C4C-AA06-DAB2F81F9971}" type="presParOf" srcId="{478C8A72-994C-4CFC-A3E1-9ED54EB29343}" destId="{E5C0AA29-F61B-4C45-AE28-C0391179AEA3}" srcOrd="2" destOrd="0" presId="urn:microsoft.com/office/officeart/2018/2/layout/IconVerticalSolidList"/>
    <dgm:cxn modelId="{15BC70C2-9152-424B-9532-D41F1C760D7E}" type="presParOf" srcId="{478C8A72-994C-4CFC-A3E1-9ED54EB29343}" destId="{B41A3162-2BF6-4759-B2BC-0D70FCC8EB5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BFEAC6-B8F9-497B-8AD2-77F6B58AC8C8}"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E298B27D-81E2-4A9E-9A56-8BE4149EF2B9}">
      <dgm:prSet custT="1"/>
      <dgm:spPr/>
      <dgm:t>
        <a:bodyPr/>
        <a:lstStyle/>
        <a:p>
          <a:r>
            <a:rPr lang="en-US" sz="2200" b="1" dirty="0"/>
            <a:t>Scott Ehlers</a:t>
          </a:r>
          <a:br>
            <a:rPr lang="en-US" sz="2200" dirty="0"/>
          </a:br>
          <a:r>
            <a:rPr lang="en-US" sz="2200" dirty="0"/>
            <a:t>Executive Director</a:t>
          </a:r>
          <a:br>
            <a:rPr lang="en-US" sz="2200" dirty="0"/>
          </a:br>
          <a:r>
            <a:rPr lang="en-US" sz="2200" dirty="0">
              <a:hlinkClick xmlns:r="http://schemas.openxmlformats.org/officeDocument/2006/relationships" r:id="rId1"/>
            </a:rPr>
            <a:t>sehlers@tidc.texas.gov</a:t>
          </a:r>
          <a:br>
            <a:rPr lang="en-US" sz="2200" dirty="0"/>
          </a:br>
          <a:r>
            <a:rPr lang="en-US" sz="2200" dirty="0"/>
            <a:t>512-936-7551</a:t>
          </a:r>
          <a:br>
            <a:rPr lang="en-US" sz="1700" dirty="0"/>
          </a:br>
          <a:r>
            <a:rPr lang="en-US" sz="1700" dirty="0"/>
            <a:t> </a:t>
          </a:r>
        </a:p>
      </dgm:t>
    </dgm:pt>
    <dgm:pt modelId="{4EA7C157-49A0-45AA-8111-52719DCAFDC9}" type="parTrans" cxnId="{B8CDF406-365B-4341-8CD2-A283F3350D3D}">
      <dgm:prSet/>
      <dgm:spPr/>
      <dgm:t>
        <a:bodyPr/>
        <a:lstStyle/>
        <a:p>
          <a:endParaRPr lang="en-US"/>
        </a:p>
      </dgm:t>
    </dgm:pt>
    <dgm:pt modelId="{EB0EE995-F7BB-460D-9E44-049D8D2972BC}" type="sibTrans" cxnId="{B8CDF406-365B-4341-8CD2-A283F3350D3D}">
      <dgm:prSet/>
      <dgm:spPr/>
      <dgm:t>
        <a:bodyPr/>
        <a:lstStyle/>
        <a:p>
          <a:endParaRPr lang="en-US"/>
        </a:p>
      </dgm:t>
    </dgm:pt>
    <dgm:pt modelId="{777D0680-576A-4FBC-9125-4A796D7A56EC}">
      <dgm:prSet custT="1"/>
      <dgm:spPr/>
      <dgm:t>
        <a:bodyPr/>
        <a:lstStyle/>
        <a:p>
          <a:r>
            <a:rPr lang="en-US" sz="2200" b="1" dirty="0"/>
            <a:t>Wesley Shackelford</a:t>
          </a:r>
          <a:br>
            <a:rPr lang="en-US" sz="2200" dirty="0"/>
          </a:br>
          <a:r>
            <a:rPr lang="en-US" sz="2200" dirty="0"/>
            <a:t>Deputy Director</a:t>
          </a:r>
          <a:br>
            <a:rPr lang="en-US" sz="2200" dirty="0"/>
          </a:br>
          <a:r>
            <a:rPr lang="en-US" sz="2200" dirty="0">
              <a:hlinkClick xmlns:r="http://schemas.openxmlformats.org/officeDocument/2006/relationships" r:id="rId2"/>
            </a:rPr>
            <a:t>wshackelford@tidc.texas.gov</a:t>
          </a:r>
          <a:r>
            <a:rPr lang="en-US" sz="2200" dirty="0"/>
            <a:t> </a:t>
          </a:r>
          <a:br>
            <a:rPr lang="en-US" sz="2200" dirty="0"/>
          </a:br>
          <a:r>
            <a:rPr lang="en-US" sz="2200" dirty="0"/>
            <a:t>737-279-9208</a:t>
          </a:r>
          <a:endParaRPr lang="en-US" sz="1700" dirty="0"/>
        </a:p>
      </dgm:t>
    </dgm:pt>
    <dgm:pt modelId="{949D3EDE-3E10-4003-B588-86629066A10C}" type="parTrans" cxnId="{AC36EB6B-F30E-4B66-BC3A-916C9C92F62C}">
      <dgm:prSet/>
      <dgm:spPr/>
      <dgm:t>
        <a:bodyPr/>
        <a:lstStyle/>
        <a:p>
          <a:endParaRPr lang="en-US"/>
        </a:p>
      </dgm:t>
    </dgm:pt>
    <dgm:pt modelId="{D8ED681A-5C9E-4672-8C29-99F659424346}" type="sibTrans" cxnId="{AC36EB6B-F30E-4B66-BC3A-916C9C92F62C}">
      <dgm:prSet/>
      <dgm:spPr/>
      <dgm:t>
        <a:bodyPr/>
        <a:lstStyle/>
        <a:p>
          <a:endParaRPr lang="en-US"/>
        </a:p>
      </dgm:t>
    </dgm:pt>
    <dgm:pt modelId="{149EBBEB-1A98-401A-9314-FA7AED2EE2BC}">
      <dgm:prSet custT="1"/>
      <dgm:spPr/>
      <dgm:t>
        <a:bodyPr/>
        <a:lstStyle/>
        <a:p>
          <a:pPr>
            <a:spcAft>
              <a:spcPts val="924"/>
            </a:spcAft>
          </a:pPr>
          <a:r>
            <a:rPr lang="en-US" sz="2200" b="1" dirty="0"/>
            <a:t>Crystal Leff-Piñon</a:t>
          </a:r>
          <a:br>
            <a:rPr lang="en-US" sz="2200" dirty="0"/>
          </a:br>
          <a:r>
            <a:rPr lang="en-US" sz="2200" dirty="0"/>
            <a:t>Director of Family Protection Representation</a:t>
          </a:r>
          <a:br>
            <a:rPr lang="en-US" sz="2200" dirty="0"/>
          </a:br>
          <a:r>
            <a:rPr lang="en-US" sz="2200" dirty="0">
              <a:hlinkClick xmlns:r="http://schemas.openxmlformats.org/officeDocument/2006/relationships" r:id="rId3"/>
            </a:rPr>
            <a:t>cleff-pinon@tidc.texas.gov</a:t>
          </a:r>
          <a:r>
            <a:rPr lang="en-US" sz="2200" dirty="0"/>
            <a:t> </a:t>
          </a:r>
          <a:br>
            <a:rPr lang="en-US" sz="2200" dirty="0"/>
          </a:br>
          <a:r>
            <a:rPr lang="en-US" sz="2200" dirty="0"/>
            <a:t>737-279-9461</a:t>
          </a:r>
        </a:p>
      </dgm:t>
    </dgm:pt>
    <dgm:pt modelId="{7E8FFBBF-D722-4B02-AACD-4DA6B8D4F9FC}" type="parTrans" cxnId="{A2E2E1C6-EFE7-45E8-BE91-33653753E11A}">
      <dgm:prSet/>
      <dgm:spPr/>
      <dgm:t>
        <a:bodyPr/>
        <a:lstStyle/>
        <a:p>
          <a:endParaRPr lang="en-US"/>
        </a:p>
      </dgm:t>
    </dgm:pt>
    <dgm:pt modelId="{504FC937-83F0-453F-8BA7-C5AEC8994590}" type="sibTrans" cxnId="{A2E2E1C6-EFE7-45E8-BE91-33653753E11A}">
      <dgm:prSet/>
      <dgm:spPr/>
      <dgm:t>
        <a:bodyPr/>
        <a:lstStyle/>
        <a:p>
          <a:endParaRPr lang="en-US"/>
        </a:p>
      </dgm:t>
    </dgm:pt>
    <dgm:pt modelId="{9B0CB92F-7C23-4891-B9D4-74AFF2864D69}" type="pres">
      <dgm:prSet presAssocID="{E4BFEAC6-B8F9-497B-8AD2-77F6B58AC8C8}" presName="vert0" presStyleCnt="0">
        <dgm:presLayoutVars>
          <dgm:dir/>
          <dgm:animOne val="branch"/>
          <dgm:animLvl val="lvl"/>
        </dgm:presLayoutVars>
      </dgm:prSet>
      <dgm:spPr/>
    </dgm:pt>
    <dgm:pt modelId="{A5E08FCD-4118-47DB-8DC6-71EFCBA90655}" type="pres">
      <dgm:prSet presAssocID="{E298B27D-81E2-4A9E-9A56-8BE4149EF2B9}" presName="thickLine" presStyleLbl="alignNode1" presStyleIdx="0" presStyleCnt="3"/>
      <dgm:spPr/>
    </dgm:pt>
    <dgm:pt modelId="{8B3971C2-7657-4783-B0B5-FD54602AF3D9}" type="pres">
      <dgm:prSet presAssocID="{E298B27D-81E2-4A9E-9A56-8BE4149EF2B9}" presName="horz1" presStyleCnt="0"/>
      <dgm:spPr/>
    </dgm:pt>
    <dgm:pt modelId="{F45819A5-6046-4665-8019-C054ADEC4C30}" type="pres">
      <dgm:prSet presAssocID="{E298B27D-81E2-4A9E-9A56-8BE4149EF2B9}" presName="tx1" presStyleLbl="revTx" presStyleIdx="0" presStyleCnt="3"/>
      <dgm:spPr/>
    </dgm:pt>
    <dgm:pt modelId="{29AFF56A-2FC2-4D7B-BE24-E0AAB7D392E0}" type="pres">
      <dgm:prSet presAssocID="{E298B27D-81E2-4A9E-9A56-8BE4149EF2B9}" presName="vert1" presStyleCnt="0"/>
      <dgm:spPr/>
    </dgm:pt>
    <dgm:pt modelId="{EBB29136-F7CE-48D4-ADCC-55002D2BEA78}" type="pres">
      <dgm:prSet presAssocID="{777D0680-576A-4FBC-9125-4A796D7A56EC}" presName="thickLine" presStyleLbl="alignNode1" presStyleIdx="1" presStyleCnt="3"/>
      <dgm:spPr/>
    </dgm:pt>
    <dgm:pt modelId="{E171E982-7EDE-48B2-AD3D-3E0730C8654D}" type="pres">
      <dgm:prSet presAssocID="{777D0680-576A-4FBC-9125-4A796D7A56EC}" presName="horz1" presStyleCnt="0"/>
      <dgm:spPr/>
    </dgm:pt>
    <dgm:pt modelId="{558D8E21-47D2-4D6D-9C57-77924798F597}" type="pres">
      <dgm:prSet presAssocID="{777D0680-576A-4FBC-9125-4A796D7A56EC}" presName="tx1" presStyleLbl="revTx" presStyleIdx="1" presStyleCnt="3"/>
      <dgm:spPr/>
    </dgm:pt>
    <dgm:pt modelId="{8D5E91B5-CC0C-410D-9005-6BBD3C576FD2}" type="pres">
      <dgm:prSet presAssocID="{777D0680-576A-4FBC-9125-4A796D7A56EC}" presName="vert1" presStyleCnt="0"/>
      <dgm:spPr/>
    </dgm:pt>
    <dgm:pt modelId="{55AADAF8-628E-429B-BDEA-80AFFFA986B2}" type="pres">
      <dgm:prSet presAssocID="{149EBBEB-1A98-401A-9314-FA7AED2EE2BC}" presName="thickLine" presStyleLbl="alignNode1" presStyleIdx="2" presStyleCnt="3"/>
      <dgm:spPr/>
    </dgm:pt>
    <dgm:pt modelId="{2DA743FE-CF2E-4C42-9FD7-AE58824D81DD}" type="pres">
      <dgm:prSet presAssocID="{149EBBEB-1A98-401A-9314-FA7AED2EE2BC}" presName="horz1" presStyleCnt="0"/>
      <dgm:spPr/>
    </dgm:pt>
    <dgm:pt modelId="{A7464A9E-E2EF-4EA8-9A11-4FAB62733718}" type="pres">
      <dgm:prSet presAssocID="{149EBBEB-1A98-401A-9314-FA7AED2EE2BC}" presName="tx1" presStyleLbl="revTx" presStyleIdx="2" presStyleCnt="3"/>
      <dgm:spPr/>
    </dgm:pt>
    <dgm:pt modelId="{603D8E71-06A0-403C-AA0F-C8EAFA34A6BC}" type="pres">
      <dgm:prSet presAssocID="{149EBBEB-1A98-401A-9314-FA7AED2EE2BC}" presName="vert1" presStyleCnt="0"/>
      <dgm:spPr/>
    </dgm:pt>
  </dgm:ptLst>
  <dgm:cxnLst>
    <dgm:cxn modelId="{B8CDF406-365B-4341-8CD2-A283F3350D3D}" srcId="{E4BFEAC6-B8F9-497B-8AD2-77F6B58AC8C8}" destId="{E298B27D-81E2-4A9E-9A56-8BE4149EF2B9}" srcOrd="0" destOrd="0" parTransId="{4EA7C157-49A0-45AA-8111-52719DCAFDC9}" sibTransId="{EB0EE995-F7BB-460D-9E44-049D8D2972BC}"/>
    <dgm:cxn modelId="{4221BC6A-3AF6-4FCD-AFA4-2DEB5E0816DE}" type="presOf" srcId="{777D0680-576A-4FBC-9125-4A796D7A56EC}" destId="{558D8E21-47D2-4D6D-9C57-77924798F597}" srcOrd="0" destOrd="0" presId="urn:microsoft.com/office/officeart/2008/layout/LinedList"/>
    <dgm:cxn modelId="{AC36EB6B-F30E-4B66-BC3A-916C9C92F62C}" srcId="{E4BFEAC6-B8F9-497B-8AD2-77F6B58AC8C8}" destId="{777D0680-576A-4FBC-9125-4A796D7A56EC}" srcOrd="1" destOrd="0" parTransId="{949D3EDE-3E10-4003-B588-86629066A10C}" sibTransId="{D8ED681A-5C9E-4672-8C29-99F659424346}"/>
    <dgm:cxn modelId="{A2E2E1C6-EFE7-45E8-BE91-33653753E11A}" srcId="{E4BFEAC6-B8F9-497B-8AD2-77F6B58AC8C8}" destId="{149EBBEB-1A98-401A-9314-FA7AED2EE2BC}" srcOrd="2" destOrd="0" parTransId="{7E8FFBBF-D722-4B02-AACD-4DA6B8D4F9FC}" sibTransId="{504FC937-83F0-453F-8BA7-C5AEC8994590}"/>
    <dgm:cxn modelId="{25C555EC-7E50-4F1D-ACB2-36294FC0C133}" type="presOf" srcId="{149EBBEB-1A98-401A-9314-FA7AED2EE2BC}" destId="{A7464A9E-E2EF-4EA8-9A11-4FAB62733718}" srcOrd="0" destOrd="0" presId="urn:microsoft.com/office/officeart/2008/layout/LinedList"/>
    <dgm:cxn modelId="{570917F6-6387-4ADC-A078-143137E11545}" type="presOf" srcId="{E298B27D-81E2-4A9E-9A56-8BE4149EF2B9}" destId="{F45819A5-6046-4665-8019-C054ADEC4C30}" srcOrd="0" destOrd="0" presId="urn:microsoft.com/office/officeart/2008/layout/LinedList"/>
    <dgm:cxn modelId="{45E1AAF7-4C53-4C16-A4C4-37559EE00F32}" type="presOf" srcId="{E4BFEAC6-B8F9-497B-8AD2-77F6B58AC8C8}" destId="{9B0CB92F-7C23-4891-B9D4-74AFF2864D69}" srcOrd="0" destOrd="0" presId="urn:microsoft.com/office/officeart/2008/layout/LinedList"/>
    <dgm:cxn modelId="{C7F5B9C7-E17D-4DD6-A14F-0622254B574D}" type="presParOf" srcId="{9B0CB92F-7C23-4891-B9D4-74AFF2864D69}" destId="{A5E08FCD-4118-47DB-8DC6-71EFCBA90655}" srcOrd="0" destOrd="0" presId="urn:microsoft.com/office/officeart/2008/layout/LinedList"/>
    <dgm:cxn modelId="{6ADE8978-CFCD-4FAE-A9CB-B0CD44EF31BD}" type="presParOf" srcId="{9B0CB92F-7C23-4891-B9D4-74AFF2864D69}" destId="{8B3971C2-7657-4783-B0B5-FD54602AF3D9}" srcOrd="1" destOrd="0" presId="urn:microsoft.com/office/officeart/2008/layout/LinedList"/>
    <dgm:cxn modelId="{0338C966-7447-4EA4-BAE4-8A3D08539DDA}" type="presParOf" srcId="{8B3971C2-7657-4783-B0B5-FD54602AF3D9}" destId="{F45819A5-6046-4665-8019-C054ADEC4C30}" srcOrd="0" destOrd="0" presId="urn:microsoft.com/office/officeart/2008/layout/LinedList"/>
    <dgm:cxn modelId="{2DFBB7FE-2800-4FAF-A582-F0F42D99E2C0}" type="presParOf" srcId="{8B3971C2-7657-4783-B0B5-FD54602AF3D9}" destId="{29AFF56A-2FC2-4D7B-BE24-E0AAB7D392E0}" srcOrd="1" destOrd="0" presId="urn:microsoft.com/office/officeart/2008/layout/LinedList"/>
    <dgm:cxn modelId="{D6E0302A-2BB3-426B-95BF-00F1640CFC22}" type="presParOf" srcId="{9B0CB92F-7C23-4891-B9D4-74AFF2864D69}" destId="{EBB29136-F7CE-48D4-ADCC-55002D2BEA78}" srcOrd="2" destOrd="0" presId="urn:microsoft.com/office/officeart/2008/layout/LinedList"/>
    <dgm:cxn modelId="{11FB9FAF-197A-45EA-9F6E-7DB45E024FB5}" type="presParOf" srcId="{9B0CB92F-7C23-4891-B9D4-74AFF2864D69}" destId="{E171E982-7EDE-48B2-AD3D-3E0730C8654D}" srcOrd="3" destOrd="0" presId="urn:microsoft.com/office/officeart/2008/layout/LinedList"/>
    <dgm:cxn modelId="{9123AA84-B181-4E5E-94A4-87EDF0D6FC72}" type="presParOf" srcId="{E171E982-7EDE-48B2-AD3D-3E0730C8654D}" destId="{558D8E21-47D2-4D6D-9C57-77924798F597}" srcOrd="0" destOrd="0" presId="urn:microsoft.com/office/officeart/2008/layout/LinedList"/>
    <dgm:cxn modelId="{3FEEF120-B182-4338-90ED-126A903764DB}" type="presParOf" srcId="{E171E982-7EDE-48B2-AD3D-3E0730C8654D}" destId="{8D5E91B5-CC0C-410D-9005-6BBD3C576FD2}" srcOrd="1" destOrd="0" presId="urn:microsoft.com/office/officeart/2008/layout/LinedList"/>
    <dgm:cxn modelId="{DAB3FA32-A621-4909-9718-861654093C47}" type="presParOf" srcId="{9B0CB92F-7C23-4891-B9D4-74AFF2864D69}" destId="{55AADAF8-628E-429B-BDEA-80AFFFA986B2}" srcOrd="4" destOrd="0" presId="urn:microsoft.com/office/officeart/2008/layout/LinedList"/>
    <dgm:cxn modelId="{7E9169D3-BC37-41D8-9BE5-A56CB7CB4D4C}" type="presParOf" srcId="{9B0CB92F-7C23-4891-B9D4-74AFF2864D69}" destId="{2DA743FE-CF2E-4C42-9FD7-AE58824D81DD}" srcOrd="5" destOrd="0" presId="urn:microsoft.com/office/officeart/2008/layout/LinedList"/>
    <dgm:cxn modelId="{1B392D76-0A18-4F28-B7BB-7FFAD1AE541B}" type="presParOf" srcId="{2DA743FE-CF2E-4C42-9FD7-AE58824D81DD}" destId="{A7464A9E-E2EF-4EA8-9A11-4FAB62733718}" srcOrd="0" destOrd="0" presId="urn:microsoft.com/office/officeart/2008/layout/LinedList"/>
    <dgm:cxn modelId="{44A8A470-FF7A-4850-8B65-960105102CBD}" type="presParOf" srcId="{2DA743FE-CF2E-4C42-9FD7-AE58824D81DD}" destId="{603D8E71-06A0-403C-AA0F-C8EAFA34A6B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72412-214E-4D85-AACA-A6D2AD49C956}">
      <dsp:nvSpPr>
        <dsp:cNvPr id="0" name=""/>
        <dsp:cNvSpPr/>
      </dsp:nvSpPr>
      <dsp:spPr>
        <a:xfrm>
          <a:off x="-22512" y="7323"/>
          <a:ext cx="5266267" cy="10848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2A576-9DB2-440D-BB7C-D34B10667170}">
      <dsp:nvSpPr>
        <dsp:cNvPr id="0" name=""/>
        <dsp:cNvSpPr/>
      </dsp:nvSpPr>
      <dsp:spPr>
        <a:xfrm>
          <a:off x="305643" y="251405"/>
          <a:ext cx="597813" cy="5966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A272D4-D50E-43A5-BB4C-7B1A827FD3A7}">
      <dsp:nvSpPr>
        <dsp:cNvPr id="0" name=""/>
        <dsp:cNvSpPr/>
      </dsp:nvSpPr>
      <dsp:spPr>
        <a:xfrm>
          <a:off x="1231612" y="7323"/>
          <a:ext cx="3911030" cy="108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22" tIns="114922" rIns="114922" bIns="114922" numCol="1" spcCol="1270" anchor="ctr" anchorCtr="0">
          <a:noAutofit/>
        </a:bodyPr>
        <a:lstStyle/>
        <a:p>
          <a:pPr marL="0" lvl="0" indent="0" algn="l" defTabSz="1778000">
            <a:lnSpc>
              <a:spcPct val="100000"/>
            </a:lnSpc>
            <a:spcBef>
              <a:spcPct val="0"/>
            </a:spcBef>
            <a:spcAft>
              <a:spcPct val="35000"/>
            </a:spcAft>
            <a:buNone/>
          </a:pPr>
          <a:r>
            <a:rPr lang="en-US" sz="4000" kern="1200"/>
            <a:t>Low cost of living</a:t>
          </a:r>
        </a:p>
      </dsp:txBody>
      <dsp:txXfrm>
        <a:off x="1231612" y="7323"/>
        <a:ext cx="3911030" cy="1085872"/>
      </dsp:txXfrm>
    </dsp:sp>
    <dsp:sp modelId="{35D1F642-902A-4B68-8D37-60CB425A0F1D}">
      <dsp:nvSpPr>
        <dsp:cNvPr id="0" name=""/>
        <dsp:cNvSpPr/>
      </dsp:nvSpPr>
      <dsp:spPr>
        <a:xfrm>
          <a:off x="-22512" y="1334500"/>
          <a:ext cx="5266267" cy="10848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8D034-7718-4A24-A30F-532AD1C593E0}">
      <dsp:nvSpPr>
        <dsp:cNvPr id="0" name=""/>
        <dsp:cNvSpPr/>
      </dsp:nvSpPr>
      <dsp:spPr>
        <a:xfrm>
          <a:off x="305643" y="1578583"/>
          <a:ext cx="597813" cy="5966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021BD-AE37-49C3-8CBB-B50239C2D91D}">
      <dsp:nvSpPr>
        <dsp:cNvPr id="0" name=""/>
        <dsp:cNvSpPr/>
      </dsp:nvSpPr>
      <dsp:spPr>
        <a:xfrm>
          <a:off x="1231612" y="1334500"/>
          <a:ext cx="3911030" cy="108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22" tIns="114922" rIns="114922" bIns="114922" numCol="1" spcCol="1270" anchor="ctr" anchorCtr="0">
          <a:noAutofit/>
        </a:bodyPr>
        <a:lstStyle/>
        <a:p>
          <a:pPr marL="0" lvl="0" indent="0" algn="l" defTabSz="1600200">
            <a:lnSpc>
              <a:spcPct val="100000"/>
            </a:lnSpc>
            <a:spcBef>
              <a:spcPct val="0"/>
            </a:spcBef>
            <a:spcAft>
              <a:spcPct val="35000"/>
            </a:spcAft>
            <a:buNone/>
          </a:pPr>
          <a:r>
            <a:rPr lang="en-US" sz="3600" kern="1200"/>
            <a:t>Work-life balance</a:t>
          </a:r>
        </a:p>
      </dsp:txBody>
      <dsp:txXfrm>
        <a:off x="1231612" y="1334500"/>
        <a:ext cx="3911030" cy="1085872"/>
      </dsp:txXfrm>
    </dsp:sp>
    <dsp:sp modelId="{04A78144-0B26-4FB2-AA0A-995F375E4F65}">
      <dsp:nvSpPr>
        <dsp:cNvPr id="0" name=""/>
        <dsp:cNvSpPr/>
      </dsp:nvSpPr>
      <dsp:spPr>
        <a:xfrm>
          <a:off x="-22512" y="2661678"/>
          <a:ext cx="5266267" cy="10848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E041A0-92E8-4022-A5D2-BF44A5CED7B3}">
      <dsp:nvSpPr>
        <dsp:cNvPr id="0" name=""/>
        <dsp:cNvSpPr/>
      </dsp:nvSpPr>
      <dsp:spPr>
        <a:xfrm>
          <a:off x="305643" y="2905761"/>
          <a:ext cx="597813" cy="5966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F907B6-796C-452E-A625-E17E1A63DB97}">
      <dsp:nvSpPr>
        <dsp:cNvPr id="0" name=""/>
        <dsp:cNvSpPr/>
      </dsp:nvSpPr>
      <dsp:spPr>
        <a:xfrm>
          <a:off x="1085477" y="2661678"/>
          <a:ext cx="4203301" cy="108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22" tIns="114922" rIns="114922" bIns="114922" numCol="1" spcCol="1270" anchor="ctr" anchorCtr="0">
          <a:noAutofit/>
        </a:bodyPr>
        <a:lstStyle/>
        <a:p>
          <a:pPr marL="0" lvl="0" indent="0" algn="l" defTabSz="1422400">
            <a:lnSpc>
              <a:spcPct val="100000"/>
            </a:lnSpc>
            <a:spcBef>
              <a:spcPct val="0"/>
            </a:spcBef>
            <a:spcAft>
              <a:spcPct val="35000"/>
            </a:spcAft>
            <a:buNone/>
          </a:pPr>
          <a:r>
            <a:rPr lang="en-US" sz="3200" kern="1200"/>
            <a:t>Closer to nature/lifestyle/family</a:t>
          </a:r>
        </a:p>
      </dsp:txBody>
      <dsp:txXfrm>
        <a:off x="1085477" y="2661678"/>
        <a:ext cx="4203301" cy="1085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72412-214E-4D85-AACA-A6D2AD49C956}">
      <dsp:nvSpPr>
        <dsp:cNvPr id="0" name=""/>
        <dsp:cNvSpPr/>
      </dsp:nvSpPr>
      <dsp:spPr>
        <a:xfrm>
          <a:off x="0" y="610167"/>
          <a:ext cx="5266267" cy="11264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2A576-9DB2-440D-BB7C-D34B10667170}">
      <dsp:nvSpPr>
        <dsp:cNvPr id="0" name=""/>
        <dsp:cNvSpPr/>
      </dsp:nvSpPr>
      <dsp:spPr>
        <a:xfrm>
          <a:off x="340754" y="863621"/>
          <a:ext cx="619554" cy="61955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A272D4-D50E-43A5-BB4C-7B1A827FD3A7}">
      <dsp:nvSpPr>
        <dsp:cNvPr id="0" name=""/>
        <dsp:cNvSpPr/>
      </dsp:nvSpPr>
      <dsp:spPr>
        <a:xfrm>
          <a:off x="1301063" y="610167"/>
          <a:ext cx="3965203" cy="1126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217" tIns="119217" rIns="119217" bIns="119217" numCol="1" spcCol="1270" anchor="ctr" anchorCtr="0">
          <a:noAutofit/>
        </a:bodyPr>
        <a:lstStyle/>
        <a:p>
          <a:pPr marL="0" lvl="0" indent="0" algn="l" defTabSz="1778000">
            <a:lnSpc>
              <a:spcPct val="100000"/>
            </a:lnSpc>
            <a:spcBef>
              <a:spcPct val="0"/>
            </a:spcBef>
            <a:spcAft>
              <a:spcPct val="35000"/>
            </a:spcAft>
            <a:buNone/>
          </a:pPr>
          <a:r>
            <a:rPr lang="en-US" sz="4000" kern="1200"/>
            <a:t>Public Service</a:t>
          </a:r>
        </a:p>
      </dsp:txBody>
      <dsp:txXfrm>
        <a:off x="1301063" y="610167"/>
        <a:ext cx="3965203" cy="1126462"/>
      </dsp:txXfrm>
    </dsp:sp>
    <dsp:sp modelId="{35D1F642-902A-4B68-8D37-60CB425A0F1D}">
      <dsp:nvSpPr>
        <dsp:cNvPr id="0" name=""/>
        <dsp:cNvSpPr/>
      </dsp:nvSpPr>
      <dsp:spPr>
        <a:xfrm>
          <a:off x="0" y="2018244"/>
          <a:ext cx="5266267" cy="11264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8D034-7718-4A24-A30F-532AD1C593E0}">
      <dsp:nvSpPr>
        <dsp:cNvPr id="0" name=""/>
        <dsp:cNvSpPr/>
      </dsp:nvSpPr>
      <dsp:spPr>
        <a:xfrm>
          <a:off x="340754" y="2271698"/>
          <a:ext cx="619554" cy="61955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021BD-AE37-49C3-8CBB-B50239C2D91D}">
      <dsp:nvSpPr>
        <dsp:cNvPr id="0" name=""/>
        <dsp:cNvSpPr/>
      </dsp:nvSpPr>
      <dsp:spPr>
        <a:xfrm>
          <a:off x="1301063" y="2018244"/>
          <a:ext cx="3965203" cy="1126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217" tIns="119217" rIns="119217" bIns="119217" numCol="1" spcCol="1270" anchor="ctr" anchorCtr="0">
          <a:noAutofit/>
        </a:bodyPr>
        <a:lstStyle/>
        <a:p>
          <a:pPr marL="0" lvl="0" indent="0" algn="l" defTabSz="1600200">
            <a:lnSpc>
              <a:spcPct val="100000"/>
            </a:lnSpc>
            <a:spcBef>
              <a:spcPct val="0"/>
            </a:spcBef>
            <a:spcAft>
              <a:spcPct val="35000"/>
            </a:spcAft>
            <a:buNone/>
          </a:pPr>
          <a:r>
            <a:rPr lang="en-US" sz="3600" kern="1200"/>
            <a:t>Joy of work</a:t>
          </a:r>
        </a:p>
      </dsp:txBody>
      <dsp:txXfrm>
        <a:off x="1301063" y="2018244"/>
        <a:ext cx="3965203" cy="1126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0F469-77A7-416D-B166-04E34C9F2B1D}">
      <dsp:nvSpPr>
        <dsp:cNvPr id="0" name=""/>
        <dsp:cNvSpPr/>
      </dsp:nvSpPr>
      <dsp:spPr>
        <a:xfrm>
          <a:off x="0" y="2293"/>
          <a:ext cx="1089659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DEB34C-D21A-45F3-A06D-001F90A48813}">
      <dsp:nvSpPr>
        <dsp:cNvPr id="0" name=""/>
        <dsp:cNvSpPr/>
      </dsp:nvSpPr>
      <dsp:spPr>
        <a:xfrm>
          <a:off x="0" y="2293"/>
          <a:ext cx="10896598" cy="156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Attorney availability is biggest concern followed by monetary costs </a:t>
          </a:r>
        </a:p>
      </dsp:txBody>
      <dsp:txXfrm>
        <a:off x="0" y="2293"/>
        <a:ext cx="10896598" cy="1564130"/>
      </dsp:txXfrm>
    </dsp:sp>
    <dsp:sp modelId="{982E0F9B-F5C4-4C98-875D-34C7C8ED940D}">
      <dsp:nvSpPr>
        <dsp:cNvPr id="0" name=""/>
        <dsp:cNvSpPr/>
      </dsp:nvSpPr>
      <dsp:spPr>
        <a:xfrm>
          <a:off x="0" y="1566423"/>
          <a:ext cx="1089659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150935-FCF1-4200-8E17-88323C0C77B8}">
      <dsp:nvSpPr>
        <dsp:cNvPr id="0" name=""/>
        <dsp:cNvSpPr/>
      </dsp:nvSpPr>
      <dsp:spPr>
        <a:xfrm>
          <a:off x="0" y="1566423"/>
          <a:ext cx="10896598" cy="156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Attorney motivation to take cases is often intangible</a:t>
          </a:r>
        </a:p>
      </dsp:txBody>
      <dsp:txXfrm>
        <a:off x="0" y="1566423"/>
        <a:ext cx="10896598" cy="1564130"/>
      </dsp:txXfrm>
    </dsp:sp>
    <dsp:sp modelId="{8CE863C6-F484-44A3-AF84-12AA6F781681}">
      <dsp:nvSpPr>
        <dsp:cNvPr id="0" name=""/>
        <dsp:cNvSpPr/>
      </dsp:nvSpPr>
      <dsp:spPr>
        <a:xfrm>
          <a:off x="0" y="3130553"/>
          <a:ext cx="1089659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178E6F-2882-4F64-83C6-E8BEDF3567C3}">
      <dsp:nvSpPr>
        <dsp:cNvPr id="0" name=""/>
        <dsp:cNvSpPr/>
      </dsp:nvSpPr>
      <dsp:spPr>
        <a:xfrm>
          <a:off x="0" y="3130553"/>
          <a:ext cx="10896598" cy="156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There is support to establish PDOs as a viable solution</a:t>
          </a:r>
        </a:p>
      </dsp:txBody>
      <dsp:txXfrm>
        <a:off x="0" y="3130553"/>
        <a:ext cx="10896598" cy="1564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1B2B4-62B7-48D6-8B01-078AE24CAF0B}">
      <dsp:nvSpPr>
        <dsp:cNvPr id="0" name=""/>
        <dsp:cNvSpPr/>
      </dsp:nvSpPr>
      <dsp:spPr>
        <a:xfrm>
          <a:off x="0" y="58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86BAE2-0D8C-49EF-A57E-7F579DB8B298}">
      <dsp:nvSpPr>
        <dsp:cNvPr id="0" name=""/>
        <dsp:cNvSpPr/>
      </dsp:nvSpPr>
      <dsp:spPr>
        <a:xfrm>
          <a:off x="0" y="586"/>
          <a:ext cx="10515600" cy="96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Significant shortfalls in the Fair Defense Account, need more reliable source(s) of revenue</a:t>
          </a:r>
        </a:p>
      </dsp:txBody>
      <dsp:txXfrm>
        <a:off x="0" y="586"/>
        <a:ext cx="10515600" cy="960202"/>
      </dsp:txXfrm>
    </dsp:sp>
    <dsp:sp modelId="{C250906D-242D-4E4D-B8FD-1ACA4324149F}">
      <dsp:nvSpPr>
        <dsp:cNvPr id="0" name=""/>
        <dsp:cNvSpPr/>
      </dsp:nvSpPr>
      <dsp:spPr>
        <a:xfrm>
          <a:off x="0" y="96078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518EB3-E8C9-0F49-9578-5CB1FFAF8946}">
      <dsp:nvSpPr>
        <dsp:cNvPr id="0" name=""/>
        <dsp:cNvSpPr/>
      </dsp:nvSpPr>
      <dsp:spPr>
        <a:xfrm>
          <a:off x="0" y="960789"/>
          <a:ext cx="10515600" cy="96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Legislature authorized TIDC to work on family protection representation – but no funds appropriated</a:t>
          </a:r>
        </a:p>
      </dsp:txBody>
      <dsp:txXfrm>
        <a:off x="0" y="960789"/>
        <a:ext cx="10515600" cy="960202"/>
      </dsp:txXfrm>
    </dsp:sp>
    <dsp:sp modelId="{7A8DCB5A-344F-9243-B1CB-F4C7BD6BC206}">
      <dsp:nvSpPr>
        <dsp:cNvPr id="0" name=""/>
        <dsp:cNvSpPr/>
      </dsp:nvSpPr>
      <dsp:spPr>
        <a:xfrm>
          <a:off x="0" y="1920992"/>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1076E-8212-1D40-BCB7-7DD709CB2E13}">
      <dsp:nvSpPr>
        <dsp:cNvPr id="0" name=""/>
        <dsp:cNvSpPr/>
      </dsp:nvSpPr>
      <dsp:spPr>
        <a:xfrm>
          <a:off x="0" y="1920992"/>
          <a:ext cx="10515600" cy="96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Major shortages of indigent defense attorneys – criminal, juvenile, and family protection representation – in rural Texas (and non-rural)</a:t>
          </a:r>
        </a:p>
      </dsp:txBody>
      <dsp:txXfrm>
        <a:off x="0" y="1920992"/>
        <a:ext cx="10515600" cy="960202"/>
      </dsp:txXfrm>
    </dsp:sp>
    <dsp:sp modelId="{98C17112-FFFE-C74C-8300-9A89BFF76B95}">
      <dsp:nvSpPr>
        <dsp:cNvPr id="0" name=""/>
        <dsp:cNvSpPr/>
      </dsp:nvSpPr>
      <dsp:spPr>
        <a:xfrm>
          <a:off x="0" y="288119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883B5B-5A0F-074E-8A99-3D26E2A27D9B}">
      <dsp:nvSpPr>
        <dsp:cNvPr id="0" name=""/>
        <dsp:cNvSpPr/>
      </dsp:nvSpPr>
      <dsp:spPr>
        <a:xfrm>
          <a:off x="0" y="2881194"/>
          <a:ext cx="10515600" cy="96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TIDC staffing needs: family protection representation, recruiting efforts</a:t>
          </a:r>
        </a:p>
      </dsp:txBody>
      <dsp:txXfrm>
        <a:off x="0" y="2881194"/>
        <a:ext cx="10515600" cy="960202"/>
      </dsp:txXfrm>
    </dsp:sp>
    <dsp:sp modelId="{996895E6-6646-0447-9962-A2CE1616B9AD}">
      <dsp:nvSpPr>
        <dsp:cNvPr id="0" name=""/>
        <dsp:cNvSpPr/>
      </dsp:nvSpPr>
      <dsp:spPr>
        <a:xfrm>
          <a:off x="0" y="384139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37A55-29A3-4346-A203-1A474E04C0CE}">
      <dsp:nvSpPr>
        <dsp:cNvPr id="0" name=""/>
        <dsp:cNvSpPr/>
      </dsp:nvSpPr>
      <dsp:spPr>
        <a:xfrm>
          <a:off x="0" y="3841397"/>
          <a:ext cx="10515600" cy="96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Operation Lone Star</a:t>
          </a:r>
        </a:p>
      </dsp:txBody>
      <dsp:txXfrm>
        <a:off x="0" y="3841397"/>
        <a:ext cx="10515600" cy="9602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B0CD5-260E-4DEB-B676-C7945DE146CC}">
      <dsp:nvSpPr>
        <dsp:cNvPr id="0" name=""/>
        <dsp:cNvSpPr/>
      </dsp:nvSpPr>
      <dsp:spPr>
        <a:xfrm>
          <a:off x="0" y="9648"/>
          <a:ext cx="6245265" cy="9653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533CF7-8CB6-4EA2-8E95-F52373AF2E9F}">
      <dsp:nvSpPr>
        <dsp:cNvPr id="0" name=""/>
        <dsp:cNvSpPr/>
      </dsp:nvSpPr>
      <dsp:spPr>
        <a:xfrm>
          <a:off x="292012" y="226847"/>
          <a:ext cx="530932" cy="5309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E0A9F1-FE5B-463E-BCD8-980E19EE96D3}">
      <dsp:nvSpPr>
        <dsp:cNvPr id="0" name=""/>
        <dsp:cNvSpPr/>
      </dsp:nvSpPr>
      <dsp:spPr>
        <a:xfrm>
          <a:off x="1114957" y="9648"/>
          <a:ext cx="4671880" cy="88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11" tIns="93311" rIns="93311" bIns="93311" numCol="1" spcCol="1270" anchor="ctr" anchorCtr="0">
          <a:noAutofit/>
        </a:bodyPr>
        <a:lstStyle/>
        <a:p>
          <a:pPr marL="0" lvl="0" indent="0" algn="l" defTabSz="977900">
            <a:lnSpc>
              <a:spcPct val="100000"/>
            </a:lnSpc>
            <a:spcBef>
              <a:spcPct val="0"/>
            </a:spcBef>
            <a:spcAft>
              <a:spcPct val="35000"/>
            </a:spcAft>
            <a:buNone/>
          </a:pPr>
          <a:r>
            <a:rPr lang="en-US" sz="2200" kern="1200"/>
            <a:t>~ $23.5m/year to establish, operate rural regional PDOs covering 1/3 of counties w/o office</a:t>
          </a:r>
        </a:p>
      </dsp:txBody>
      <dsp:txXfrm>
        <a:off x="1114957" y="9648"/>
        <a:ext cx="4671880" cy="881674"/>
      </dsp:txXfrm>
    </dsp:sp>
    <dsp:sp modelId="{4B235777-CAD6-447A-9775-BDFDC7197CC3}">
      <dsp:nvSpPr>
        <dsp:cNvPr id="0" name=""/>
        <dsp:cNvSpPr/>
      </dsp:nvSpPr>
      <dsp:spPr>
        <a:xfrm>
          <a:off x="0" y="1216256"/>
          <a:ext cx="6245265" cy="9653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2CB8E2-2AA7-4E9B-AE4A-49D5D0E4BFE6}">
      <dsp:nvSpPr>
        <dsp:cNvPr id="0" name=""/>
        <dsp:cNvSpPr/>
      </dsp:nvSpPr>
      <dsp:spPr>
        <a:xfrm>
          <a:off x="292012" y="1433456"/>
          <a:ext cx="530932" cy="5309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4E8489-A500-4536-A8A1-37662D271758}">
      <dsp:nvSpPr>
        <dsp:cNvPr id="0" name=""/>
        <dsp:cNvSpPr/>
      </dsp:nvSpPr>
      <dsp:spPr>
        <a:xfrm>
          <a:off x="1114957" y="1216256"/>
          <a:ext cx="4671880" cy="88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11" tIns="93311" rIns="93311" bIns="93311" numCol="1" spcCol="1270" anchor="ctr" anchorCtr="0">
          <a:noAutofit/>
        </a:bodyPr>
        <a:lstStyle/>
        <a:p>
          <a:pPr marL="0" lvl="0" indent="0" algn="l" defTabSz="977900">
            <a:lnSpc>
              <a:spcPct val="100000"/>
            </a:lnSpc>
            <a:spcBef>
              <a:spcPct val="0"/>
            </a:spcBef>
            <a:spcAft>
              <a:spcPct val="35000"/>
            </a:spcAft>
            <a:buNone/>
          </a:pPr>
          <a:r>
            <a:rPr lang="en-US" sz="2200" kern="1200" dirty="0"/>
            <a:t>2 years to set up this number of offices</a:t>
          </a:r>
        </a:p>
      </dsp:txBody>
      <dsp:txXfrm>
        <a:off x="1114957" y="1216256"/>
        <a:ext cx="4671880" cy="881674"/>
      </dsp:txXfrm>
    </dsp:sp>
    <dsp:sp modelId="{B30138D0-68AB-4CE4-A4FE-666FA99288E2}">
      <dsp:nvSpPr>
        <dsp:cNvPr id="0" name=""/>
        <dsp:cNvSpPr/>
      </dsp:nvSpPr>
      <dsp:spPr>
        <a:xfrm>
          <a:off x="0" y="2422864"/>
          <a:ext cx="6245265" cy="9653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E0A8F-3EE1-472A-9D92-9103F6050FE5}">
      <dsp:nvSpPr>
        <dsp:cNvPr id="0" name=""/>
        <dsp:cNvSpPr/>
      </dsp:nvSpPr>
      <dsp:spPr>
        <a:xfrm>
          <a:off x="292012" y="2640064"/>
          <a:ext cx="530932" cy="5309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7207F8-BBDE-4095-827D-1924A938FE19}">
      <dsp:nvSpPr>
        <dsp:cNvPr id="0" name=""/>
        <dsp:cNvSpPr/>
      </dsp:nvSpPr>
      <dsp:spPr>
        <a:xfrm>
          <a:off x="1090032" y="2425783"/>
          <a:ext cx="5013535" cy="88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11" tIns="93311" rIns="93311" bIns="93311" numCol="1" spcCol="1270" anchor="ctr" anchorCtr="0">
          <a:noAutofit/>
        </a:bodyPr>
        <a:lstStyle/>
        <a:p>
          <a:pPr marL="0" lvl="0" indent="0" algn="l" defTabSz="977900">
            <a:lnSpc>
              <a:spcPct val="100000"/>
            </a:lnSpc>
            <a:spcBef>
              <a:spcPct val="0"/>
            </a:spcBef>
            <a:spcAft>
              <a:spcPct val="35000"/>
            </a:spcAft>
            <a:buNone/>
          </a:pPr>
          <a:r>
            <a:rPr lang="en-US" sz="2200" kern="1200"/>
            <a:t>Does not include funds for mid-sized or urban counties</a:t>
          </a:r>
        </a:p>
      </dsp:txBody>
      <dsp:txXfrm>
        <a:off x="1090032" y="2425783"/>
        <a:ext cx="5013535" cy="881674"/>
      </dsp:txXfrm>
    </dsp:sp>
    <dsp:sp modelId="{FEEEF8D9-41CF-43EC-BCE1-2DB75FA00972}">
      <dsp:nvSpPr>
        <dsp:cNvPr id="0" name=""/>
        <dsp:cNvSpPr/>
      </dsp:nvSpPr>
      <dsp:spPr>
        <a:xfrm>
          <a:off x="0" y="3629473"/>
          <a:ext cx="6245265" cy="9653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468F60-9488-4E95-9194-8337778A91D2}">
      <dsp:nvSpPr>
        <dsp:cNvPr id="0" name=""/>
        <dsp:cNvSpPr/>
      </dsp:nvSpPr>
      <dsp:spPr>
        <a:xfrm>
          <a:off x="292012" y="3846672"/>
          <a:ext cx="530932" cy="5309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ADED3B-B1BB-48EC-85AB-47C770A4A7D3}">
      <dsp:nvSpPr>
        <dsp:cNvPr id="0" name=""/>
        <dsp:cNvSpPr/>
      </dsp:nvSpPr>
      <dsp:spPr>
        <a:xfrm>
          <a:off x="1114957" y="3642733"/>
          <a:ext cx="4671880" cy="855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11" tIns="93311" rIns="93311" bIns="93311" numCol="1" spcCol="1270" anchor="ctr" anchorCtr="0">
          <a:noAutofit/>
        </a:bodyPr>
        <a:lstStyle/>
        <a:p>
          <a:pPr marL="0" lvl="0" indent="0" algn="l" defTabSz="977900">
            <a:lnSpc>
              <a:spcPct val="100000"/>
            </a:lnSpc>
            <a:spcBef>
              <a:spcPct val="0"/>
            </a:spcBef>
            <a:spcAft>
              <a:spcPct val="35000"/>
            </a:spcAft>
            <a:buNone/>
          </a:pPr>
          <a:r>
            <a:rPr lang="en-US" sz="2200" kern="1200"/>
            <a:t>Does not include funds to help more needy counties who can’t afford to pay 1/3 of cost of office</a:t>
          </a:r>
        </a:p>
      </dsp:txBody>
      <dsp:txXfrm>
        <a:off x="1114957" y="3642733"/>
        <a:ext cx="4671880" cy="855153"/>
      </dsp:txXfrm>
    </dsp:sp>
    <dsp:sp modelId="{B46FD12F-80F0-4014-8232-C5B5228A26F7}">
      <dsp:nvSpPr>
        <dsp:cNvPr id="0" name=""/>
        <dsp:cNvSpPr/>
      </dsp:nvSpPr>
      <dsp:spPr>
        <a:xfrm>
          <a:off x="0" y="4839508"/>
          <a:ext cx="6245265" cy="9653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1A1DED-0501-4A42-A405-8FFE9F75EDF2}">
      <dsp:nvSpPr>
        <dsp:cNvPr id="0" name=""/>
        <dsp:cNvSpPr/>
      </dsp:nvSpPr>
      <dsp:spPr>
        <a:xfrm>
          <a:off x="292012" y="5053281"/>
          <a:ext cx="530932" cy="5309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1A3162-2BF6-4759-B2BC-0D70FCC8EB53}">
      <dsp:nvSpPr>
        <dsp:cNvPr id="0" name=""/>
        <dsp:cNvSpPr/>
      </dsp:nvSpPr>
      <dsp:spPr>
        <a:xfrm>
          <a:off x="1114957" y="4836081"/>
          <a:ext cx="4671880" cy="88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11" tIns="93311" rIns="93311" bIns="93311" numCol="1" spcCol="1270" anchor="ctr" anchorCtr="0">
          <a:noAutofit/>
        </a:bodyPr>
        <a:lstStyle/>
        <a:p>
          <a:pPr marL="0" lvl="0" indent="0" algn="l" defTabSz="711200">
            <a:lnSpc>
              <a:spcPct val="100000"/>
            </a:lnSpc>
            <a:spcBef>
              <a:spcPct val="0"/>
            </a:spcBef>
            <a:spcAft>
              <a:spcPct val="35000"/>
            </a:spcAft>
            <a:buNone/>
          </a:pPr>
          <a:r>
            <a:rPr lang="en-US" sz="1600" b="1" kern="1200"/>
            <a:t>Ask: $35 million to cover new rural regionals; mid-sized and urban county needs; and needy counties who can’t afford 1/3 cost of office</a:t>
          </a:r>
          <a:endParaRPr lang="en-US" sz="1600" kern="1200"/>
        </a:p>
      </dsp:txBody>
      <dsp:txXfrm>
        <a:off x="1114957" y="4836081"/>
        <a:ext cx="4671880" cy="8816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08FCD-4118-47DB-8DC6-71EFCBA90655}">
      <dsp:nvSpPr>
        <dsp:cNvPr id="0" name=""/>
        <dsp:cNvSpPr/>
      </dsp:nvSpPr>
      <dsp:spPr>
        <a:xfrm>
          <a:off x="0" y="2406"/>
          <a:ext cx="5411883"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45819A5-6046-4665-8019-C054ADEC4C30}">
      <dsp:nvSpPr>
        <dsp:cNvPr id="0" name=""/>
        <dsp:cNvSpPr/>
      </dsp:nvSpPr>
      <dsp:spPr>
        <a:xfrm>
          <a:off x="0" y="2406"/>
          <a:ext cx="5411883"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Scott Ehlers</a:t>
          </a:r>
          <a:br>
            <a:rPr lang="en-US" sz="2200" kern="1200" dirty="0"/>
          </a:br>
          <a:r>
            <a:rPr lang="en-US" sz="2200" kern="1200" dirty="0"/>
            <a:t>Executive Director</a:t>
          </a:r>
          <a:br>
            <a:rPr lang="en-US" sz="2200" kern="1200" dirty="0"/>
          </a:br>
          <a:r>
            <a:rPr lang="en-US" sz="2200" kern="1200" dirty="0">
              <a:hlinkClick xmlns:r="http://schemas.openxmlformats.org/officeDocument/2006/relationships" r:id="rId1"/>
            </a:rPr>
            <a:t>sehlers@tidc.texas.gov</a:t>
          </a:r>
          <a:br>
            <a:rPr lang="en-US" sz="2200" kern="1200" dirty="0"/>
          </a:br>
          <a:r>
            <a:rPr lang="en-US" sz="2200" kern="1200" dirty="0"/>
            <a:t>512-936-7551</a:t>
          </a:r>
          <a:br>
            <a:rPr lang="en-US" sz="1700" kern="1200" dirty="0"/>
          </a:br>
          <a:r>
            <a:rPr lang="en-US" sz="1700" kern="1200" dirty="0"/>
            <a:t> </a:t>
          </a:r>
        </a:p>
      </dsp:txBody>
      <dsp:txXfrm>
        <a:off x="0" y="2406"/>
        <a:ext cx="5411883" cy="1640929"/>
      </dsp:txXfrm>
    </dsp:sp>
    <dsp:sp modelId="{EBB29136-F7CE-48D4-ADCC-55002D2BEA78}">
      <dsp:nvSpPr>
        <dsp:cNvPr id="0" name=""/>
        <dsp:cNvSpPr/>
      </dsp:nvSpPr>
      <dsp:spPr>
        <a:xfrm>
          <a:off x="0" y="1643335"/>
          <a:ext cx="5411883" cy="0"/>
        </a:xfrm>
        <a:prstGeom prst="line">
          <a:avLst/>
        </a:prstGeom>
        <a:gradFill rotWithShape="0">
          <a:gsLst>
            <a:gs pos="0">
              <a:schemeClr val="accent2">
                <a:hueOff val="-5175944"/>
                <a:satOff val="22930"/>
                <a:lumOff val="-8432"/>
                <a:alphaOff val="0"/>
                <a:tint val="97000"/>
                <a:satMod val="100000"/>
                <a:lumMod val="102000"/>
              </a:schemeClr>
            </a:gs>
            <a:gs pos="50000">
              <a:schemeClr val="accent2">
                <a:hueOff val="-5175944"/>
                <a:satOff val="22930"/>
                <a:lumOff val="-8432"/>
                <a:alphaOff val="0"/>
                <a:shade val="100000"/>
                <a:satMod val="103000"/>
                <a:lumMod val="100000"/>
              </a:schemeClr>
            </a:gs>
            <a:gs pos="100000">
              <a:schemeClr val="accent2">
                <a:hueOff val="-5175944"/>
                <a:satOff val="22930"/>
                <a:lumOff val="-8432"/>
                <a:alphaOff val="0"/>
                <a:shade val="93000"/>
                <a:satMod val="110000"/>
                <a:lumMod val="99000"/>
              </a:schemeClr>
            </a:gs>
          </a:gsLst>
          <a:lin ang="5400000" scaled="0"/>
        </a:gradFill>
        <a:ln w="6350" cap="flat" cmpd="sng" algn="ctr">
          <a:solidFill>
            <a:schemeClr val="accent2">
              <a:hueOff val="-5175944"/>
              <a:satOff val="22930"/>
              <a:lumOff val="-8432"/>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58D8E21-47D2-4D6D-9C57-77924798F597}">
      <dsp:nvSpPr>
        <dsp:cNvPr id="0" name=""/>
        <dsp:cNvSpPr/>
      </dsp:nvSpPr>
      <dsp:spPr>
        <a:xfrm>
          <a:off x="0" y="1643335"/>
          <a:ext cx="5411883"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Wesley Shackelford</a:t>
          </a:r>
          <a:br>
            <a:rPr lang="en-US" sz="2200" kern="1200" dirty="0"/>
          </a:br>
          <a:r>
            <a:rPr lang="en-US" sz="2200" kern="1200" dirty="0"/>
            <a:t>Deputy Director</a:t>
          </a:r>
          <a:br>
            <a:rPr lang="en-US" sz="2200" kern="1200" dirty="0"/>
          </a:br>
          <a:r>
            <a:rPr lang="en-US" sz="2200" kern="1200" dirty="0">
              <a:hlinkClick xmlns:r="http://schemas.openxmlformats.org/officeDocument/2006/relationships" r:id="rId2"/>
            </a:rPr>
            <a:t>wshackelford@tidc.texas.gov</a:t>
          </a:r>
          <a:r>
            <a:rPr lang="en-US" sz="2200" kern="1200" dirty="0"/>
            <a:t> </a:t>
          </a:r>
          <a:br>
            <a:rPr lang="en-US" sz="2200" kern="1200" dirty="0"/>
          </a:br>
          <a:r>
            <a:rPr lang="en-US" sz="2200" kern="1200" dirty="0"/>
            <a:t>737-279-9208</a:t>
          </a:r>
          <a:endParaRPr lang="en-US" sz="1700" kern="1200" dirty="0"/>
        </a:p>
      </dsp:txBody>
      <dsp:txXfrm>
        <a:off x="0" y="1643335"/>
        <a:ext cx="5411883" cy="1640929"/>
      </dsp:txXfrm>
    </dsp:sp>
    <dsp:sp modelId="{55AADAF8-628E-429B-BDEA-80AFFFA986B2}">
      <dsp:nvSpPr>
        <dsp:cNvPr id="0" name=""/>
        <dsp:cNvSpPr/>
      </dsp:nvSpPr>
      <dsp:spPr>
        <a:xfrm>
          <a:off x="0" y="3284264"/>
          <a:ext cx="5411883" cy="0"/>
        </a:xfrm>
        <a:prstGeom prst="line">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w="6350" cap="flat" cmpd="sng" algn="ctr">
          <a:solidFill>
            <a:schemeClr val="accent2">
              <a:hueOff val="-10351888"/>
              <a:satOff val="45859"/>
              <a:lumOff val="-16864"/>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7464A9E-E2EF-4EA8-9A11-4FAB62733718}">
      <dsp:nvSpPr>
        <dsp:cNvPr id="0" name=""/>
        <dsp:cNvSpPr/>
      </dsp:nvSpPr>
      <dsp:spPr>
        <a:xfrm>
          <a:off x="0" y="3284264"/>
          <a:ext cx="5411883"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ts val="924"/>
            </a:spcAft>
            <a:buNone/>
          </a:pPr>
          <a:r>
            <a:rPr lang="en-US" sz="2200" b="1" kern="1200" dirty="0"/>
            <a:t>Crystal Leff-Piñon</a:t>
          </a:r>
          <a:br>
            <a:rPr lang="en-US" sz="2200" kern="1200" dirty="0"/>
          </a:br>
          <a:r>
            <a:rPr lang="en-US" sz="2200" kern="1200" dirty="0"/>
            <a:t>Director of Family Protection Representation</a:t>
          </a:r>
          <a:br>
            <a:rPr lang="en-US" sz="2200" kern="1200" dirty="0"/>
          </a:br>
          <a:r>
            <a:rPr lang="en-US" sz="2200" kern="1200" dirty="0">
              <a:hlinkClick xmlns:r="http://schemas.openxmlformats.org/officeDocument/2006/relationships" r:id="rId3"/>
            </a:rPr>
            <a:t>cleff-pinon@tidc.texas.gov</a:t>
          </a:r>
          <a:r>
            <a:rPr lang="en-US" sz="2200" kern="1200" dirty="0"/>
            <a:t> </a:t>
          </a:r>
          <a:br>
            <a:rPr lang="en-US" sz="2200" kern="1200" dirty="0"/>
          </a:br>
          <a:r>
            <a:rPr lang="en-US" sz="2200" kern="1200" dirty="0"/>
            <a:t>737-279-9461</a:t>
          </a:r>
        </a:p>
      </dsp:txBody>
      <dsp:txXfrm>
        <a:off x="0" y="3284264"/>
        <a:ext cx="5411883" cy="16409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F4F2C-5C25-6F42-A17D-8AD72FC7B008}"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A3855-59D5-B24F-A9B2-5E3567B92576}" type="slidenum">
              <a:rPr lang="en-US" smtClean="0"/>
              <a:t>‹#›</a:t>
            </a:fld>
            <a:endParaRPr lang="en-US"/>
          </a:p>
        </p:txBody>
      </p:sp>
    </p:spTree>
    <p:extLst>
      <p:ext uri="{BB962C8B-B14F-4D97-AF65-F5344CB8AC3E}">
        <p14:creationId xmlns:p14="http://schemas.microsoft.com/office/powerpoint/2010/main" val="359001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1647A-FD50-3A0B-E47D-54AE2B382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C837B-FFD8-42A4-6199-48991BD4F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8FDB3-FD44-A511-26F8-AA92ECFAD0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4F2A31-3173-EE2A-E398-4FBC8938D3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716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664FD-606E-C8C4-7185-6DE077CE4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C0476-D9AD-8050-3AB7-1F4CFAFC5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DD450-5686-0A48-004A-10F78752A9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1C00DD-B184-88E0-CF50-7D0D073DE3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32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3C46C-0782-4C1C-C0C0-22AFC5236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CB365-2A18-F885-32F8-EE3339E73B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F75E5-DB1F-EEF0-0797-795C3E8F2EED}"/>
              </a:ext>
            </a:extLst>
          </p:cNvPr>
          <p:cNvSpPr>
            <a:spLocks noGrp="1"/>
          </p:cNvSpPr>
          <p:nvPr>
            <p:ph type="body" idx="1"/>
          </p:nvPr>
        </p:nvSpPr>
        <p:spPr/>
        <p:txBody>
          <a:bodyPr/>
          <a:lstStyle/>
          <a:p>
            <a:pPr marL="0" marR="0" algn="just">
              <a:spcAft>
                <a:spcPts val="600"/>
              </a:spcAft>
            </a:pPr>
            <a:r>
              <a:rPr lang="en-US" sz="1800" kern="100">
                <a:effectLst/>
                <a:latin typeface="Aptos" panose="020B0004020202020204" pitchFamily="34" charset="0"/>
                <a:ea typeface="Aptos" panose="020B0004020202020204" pitchFamily="34" charset="0"/>
                <a:cs typeface="Arial" panose="020B0604020202020204" pitchFamily="34" charset="0"/>
              </a:rPr>
              <a:t>Public defender offices provide jurisdictions with a centralized solution to representing indigent defendants. Counties may choose to establish an office which supports a single county or form a coalition with other counties to establish a regional PDO. These regional PDOs are often the best solution for rural counties as they can share the financial burden of supporting a PDO while reaping the benefits a PDO can offer their county.  However, the current regional PDO model relies heavily on the counties to come together to form an agreement of where the regional PDO will be located and how the resources will be shared.  This can lead to some counties being surrounded by counties served by regional PDO offices with no way to enter into an agreement to participate. </a:t>
            </a:r>
          </a:p>
        </p:txBody>
      </p:sp>
      <p:sp>
        <p:nvSpPr>
          <p:cNvPr id="4" name="Slide Number Placeholder 3">
            <a:extLst>
              <a:ext uri="{FF2B5EF4-FFF2-40B4-BE49-F238E27FC236}">
                <a16:creationId xmlns:a16="http://schemas.microsoft.com/office/drawing/2014/main" id="{10D20E60-8F0A-5AA2-5A4D-0923363353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1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D755A-9132-8D8D-EAF1-24035B5D4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0E91F-83D0-4A28-5908-F5349FCCC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E25E4-2FC4-D7C8-46AF-D41F69E25357}"/>
              </a:ext>
            </a:extLst>
          </p:cNvPr>
          <p:cNvSpPr>
            <a:spLocks noGrp="1"/>
          </p:cNvSpPr>
          <p:nvPr>
            <p:ph type="body" idx="1"/>
          </p:nvPr>
        </p:nvSpPr>
        <p:spPr/>
        <p:txBody>
          <a:bodyPr/>
          <a:lstStyle/>
          <a:p>
            <a:pPr marL="0" marR="0" algn="just">
              <a:spcAft>
                <a:spcPts val="600"/>
              </a:spcAft>
            </a:pPr>
            <a:r>
              <a:rPr lang="en-US" sz="1800" kern="100">
                <a:effectLst/>
                <a:latin typeface="Aptos" panose="020B0004020202020204" pitchFamily="34" charset="0"/>
                <a:ea typeface="Aptos" panose="020B0004020202020204" pitchFamily="34" charset="0"/>
                <a:cs typeface="Arial" panose="020B0604020202020204" pitchFamily="34" charset="0"/>
              </a:rPr>
              <a:t>Just over a third of rural survey respondents have a PDO for non-capital cases in their county (Figure 20). Among these, 8.9% have a single county office, while 29.7% are served by offices covering multiple counties or regions. Conversely, slightly more than half of respondents (53.4%) lack a PDO in their county, while the remaining 8.1% are uncertain about the presence of a PDO.</a:t>
            </a:r>
          </a:p>
        </p:txBody>
      </p:sp>
      <p:sp>
        <p:nvSpPr>
          <p:cNvPr id="4" name="Slide Number Placeholder 3">
            <a:extLst>
              <a:ext uri="{FF2B5EF4-FFF2-40B4-BE49-F238E27FC236}">
                <a16:creationId xmlns:a16="http://schemas.microsoft.com/office/drawing/2014/main" id="{3F542FF0-9633-DE74-A6EE-83D6CF7E56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46A4E-4735-6BB3-FFDF-59F36AF6F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8DAA0-F5B6-E177-4192-B097FC8A6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F80A5-F347-10BE-A684-9031E2953ACF}"/>
              </a:ext>
            </a:extLst>
          </p:cNvPr>
          <p:cNvSpPr>
            <a:spLocks noGrp="1"/>
          </p:cNvSpPr>
          <p:nvPr>
            <p:ph type="body" idx="1"/>
          </p:nvPr>
        </p:nvSpPr>
        <p:spPr/>
        <p:txBody>
          <a:bodyPr/>
          <a:lstStyle/>
          <a:p>
            <a:pPr marL="0" marR="0" algn="just">
              <a:spcAft>
                <a:spcPts val="600"/>
              </a:spcAft>
            </a:pPr>
            <a:r>
              <a:rPr lang="en-US" sz="1800" kern="100">
                <a:effectLst/>
                <a:latin typeface="Aptos" panose="020B0004020202020204" pitchFamily="34" charset="0"/>
                <a:ea typeface="Aptos" panose="020B0004020202020204" pitchFamily="34" charset="0"/>
                <a:cs typeface="Arial" panose="020B0604020202020204" pitchFamily="34" charset="0"/>
              </a:rPr>
              <a:t>Additionally, interview participants in an area without a PDO share their perceived benefits to establishing a PDO. Benefits to the county include:</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Sharing resources with other participating counties; </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Solving attorney availability issues; </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Improving the quality of attorneys in the area;</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Saving the county money;</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Providing defendants with representation; and </a:t>
            </a:r>
          </a:p>
          <a:p>
            <a:pPr marL="342900" marR="0" lvl="0" indent="-342900" algn="just">
              <a:spcAft>
                <a:spcPts val="6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Improve court efficiency. </a:t>
            </a:r>
          </a:p>
          <a:p>
            <a:pPr marL="0" marR="0" algn="just">
              <a:spcAft>
                <a:spcPts val="6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CBC912-8272-6C30-E79C-CDD49E3EEB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00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275FF-64B8-FD43-5403-9EBBEA265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981B2-B429-5D5E-A3A7-78D56283D6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499F6-AAA1-2CB6-43CA-99C8C523040D}"/>
              </a:ext>
            </a:extLst>
          </p:cNvPr>
          <p:cNvSpPr>
            <a:spLocks noGrp="1"/>
          </p:cNvSpPr>
          <p:nvPr>
            <p:ph type="body" idx="1"/>
          </p:nvPr>
        </p:nvSpPr>
        <p:spPr/>
        <p:txBody>
          <a:bodyPr/>
          <a:lstStyle/>
          <a:p>
            <a:pPr marL="0" marR="0" algn="just">
              <a:spcAft>
                <a:spcPts val="600"/>
              </a:spcAft>
            </a:pPr>
            <a:r>
              <a:rPr lang="en-US" sz="1800" kern="100">
                <a:effectLst/>
                <a:latin typeface="Aptos" panose="020B0004020202020204" pitchFamily="34" charset="0"/>
                <a:ea typeface="Aptos" panose="020B0004020202020204" pitchFamily="34" charset="0"/>
                <a:cs typeface="Arial" panose="020B0604020202020204" pitchFamily="34" charset="0"/>
              </a:rPr>
              <a:t>Additionally, interview participants in an area without a PDO share their perceived benefits to establishing a PDO. Benefits to the county include:</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Sharing resources with other participating counties; </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Solving attorney availability issues; </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Improving the quality of attorneys in the area;</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Saving the county money;</a:t>
            </a:r>
          </a:p>
          <a:p>
            <a:pPr marL="342900" marR="0" lvl="0" indent="-342900" algn="jus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Providing defendants with representation; and </a:t>
            </a:r>
          </a:p>
          <a:p>
            <a:pPr marL="342900" marR="0" lvl="0" indent="-342900" algn="just">
              <a:spcAft>
                <a:spcPts val="6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Improve court efficiency. </a:t>
            </a:r>
          </a:p>
          <a:p>
            <a:pPr marL="0" marR="0" algn="just">
              <a:spcAft>
                <a:spcPts val="6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6D5DF7E-088E-40B6-205C-D3DDAB6D50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577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BD2E9-C22D-2098-07A1-31BD0A14F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F9526-5221-CCD9-7A2B-FECB75C66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80567-DE66-7D3B-E5F9-79B0FC4D41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8D4FAB-FD56-782E-E46B-1619044D33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235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02BD8-90F4-2C20-C9AF-BFD0FCCC4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FD011-CFA2-5381-34EE-9ED7FEE47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E783E-AFEF-7DDC-0563-956257FDD14A}"/>
              </a:ext>
            </a:extLst>
          </p:cNvPr>
          <p:cNvSpPr>
            <a:spLocks noGrp="1"/>
          </p:cNvSpPr>
          <p:nvPr>
            <p:ph type="body" idx="1"/>
          </p:nvPr>
        </p:nvSpPr>
        <p:spPr/>
        <p:txBody>
          <a:bodyPr/>
          <a:lstStyle/>
          <a:p>
            <a:r>
              <a:rPr lang="en-US" dirty="0"/>
              <a:t>Note that there is still a need for non-PDO attorneys for cases with different level of conflict. </a:t>
            </a:r>
          </a:p>
        </p:txBody>
      </p:sp>
      <p:sp>
        <p:nvSpPr>
          <p:cNvPr id="4" name="Slide Number Placeholder 3">
            <a:extLst>
              <a:ext uri="{FF2B5EF4-FFF2-40B4-BE49-F238E27FC236}">
                <a16:creationId xmlns:a16="http://schemas.microsoft.com/office/drawing/2014/main" id="{DD6B660B-D26A-42F5-565C-16A967AFD3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277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00">
                <a:effectLst/>
                <a:latin typeface="Aptos" panose="020B0004020202020204" pitchFamily="34" charset="0"/>
                <a:ea typeface="Aptos" panose="020B0004020202020204" pitchFamily="34" charset="0"/>
                <a:cs typeface="Arial" panose="020B0604020202020204" pitchFamily="34" charset="0"/>
              </a:rPr>
              <a:t>The program should be the outcome of collaboration between counties, TIDC, PDOs, and law schools across the state. The program could include but is not limited to loan repayment, internship and fellowship opportunities for law school students, webinars, and resource sharing. The program should also create a recruitment campaign at both Texas and non-Texas law schools as well as a recruitment campaign for experienced attorneys to join public defense. As a part of the program development, an evaluation component should be employed to determine which components most strongly influence attorneys to join public defense, and specifically rural defense.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00">
                <a:effectLst/>
                <a:latin typeface="Aptos" panose="020B0004020202020204" pitchFamily="34" charset="0"/>
                <a:ea typeface="Aptos" panose="020B0004020202020204" pitchFamily="34" charset="0"/>
                <a:cs typeface="Arial" panose="020B0604020202020204" pitchFamily="34" charset="0"/>
              </a:rPr>
              <a:t>Counties’ first response to attorney shortage is to increase court appointment fees resulting in varying degrees of success. TIDC should evaluate the data provided by counties in their Indigent Defense Expenditure Reports to determine the current appointment fees. The analysis should consider factors like a county's capacity to boost its tax revenue and should also identify how historical successes in raising appointment fees have helped alleviate attorney shortages. Key stakeholder interviews with county officials and local attorneys can validate the Indigent Defense Expenditure Reporting (IDER) findings.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a:effectLst/>
                <a:latin typeface="Aptos" panose="020B0004020202020204" pitchFamily="34" charset="0"/>
                <a:ea typeface="Aptos" panose="020B0004020202020204" pitchFamily="34" charset="0"/>
                <a:cs typeface="Arial" panose="020B0604020202020204" pitchFamily="34" charset="0"/>
              </a:rPr>
              <a:t>TIDC needs to engage more purposely with rural counties to develop a working relationship. This relationship will allow cooperation and trust in addressing the needs of indigent defense. To do this, we propose TIDC expand its current outreach efforts with the help of new staff.  TIDC should increase its visits to counties interested in establishing a rural regional PDO. These expanded visits, which are not associated with any punitive action, should be focused on relationship building, which is key to establishing buy-in from rural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a:effectLst/>
                <a:latin typeface="Aptos" panose="020B0004020202020204" pitchFamily="34" charset="0"/>
                <a:ea typeface="Aptos" panose="020B0004020202020204" pitchFamily="34" charset="0"/>
                <a:cs typeface="Arial" panose="020B0604020202020204" pitchFamily="34" charset="0"/>
              </a:rPr>
              <a:t>While TIDC currently provides two-thirds sustainability funding for rural regional public defender offices, some counties struggle to afford the cost of the office even at this level of support. Other counties cannot afford to join, even with two-thirds sustainability funding, because of their limited tax base. </a:t>
            </a:r>
            <a:r>
              <a:rPr lang="en-US" sz="1200" kern="100">
                <a:effectLst/>
                <a:latin typeface="Aptos" panose="020B0004020202020204" pitchFamily="34" charset="0"/>
                <a:ea typeface="Aptos" panose="020B0004020202020204" pitchFamily="34" charset="0"/>
                <a:cs typeface="Times New Roman" panose="02020603050405020304" pitchFamily="18" charset="0"/>
              </a:rPr>
              <a:t>  </a:t>
            </a:r>
            <a:r>
              <a:rPr lang="en-US" sz="1200" i="1" kern="100">
                <a:effectLst/>
                <a:latin typeface="Aptos" panose="020B0004020202020204" pitchFamily="34" charset="0"/>
                <a:ea typeface="Aptos" panose="020B0004020202020204" pitchFamily="34" charset="0"/>
                <a:cs typeface="Arial" panose="020B0604020202020204" pitchFamily="34" charset="0"/>
              </a:rPr>
              <a:t>PDOs are established in rural areas to add attorney capacity. If funding constraints force a PDO to close, legal representation capacity is lost and will be difficult to build back up with private assigned counsel alone.</a:t>
            </a:r>
            <a:r>
              <a:rPr lang="en-US" sz="1200" b="1" i="1" kern="100">
                <a:effectLst/>
                <a:latin typeface="Aptos" panose="020B0004020202020204" pitchFamily="34" charset="0"/>
                <a:ea typeface="Aptos" panose="020B0004020202020204" pitchFamily="34" charset="0"/>
                <a:cs typeface="Arial" panose="020B0604020202020204" pitchFamily="34" charset="0"/>
              </a:rPr>
              <a:t> </a:t>
            </a:r>
            <a:r>
              <a:rPr lang="en-US" sz="1200" i="1" kern="100">
                <a:effectLst/>
                <a:latin typeface="Aptos" panose="020B0004020202020204" pitchFamily="34" charset="0"/>
                <a:ea typeface="Aptos" panose="020B0004020202020204" pitchFamily="34" charset="0"/>
                <a:cs typeface="Arial" panose="020B0604020202020204" pitchFamily="34" charset="0"/>
              </a:rPr>
              <a:t>TIDC should examine how it can increase its sustainability funding support for counties who cannot afford a regional PDO under its current two-thirds funding model. </a:t>
            </a: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457200" marR="0" algn="just">
              <a:spcBef>
                <a:spcPts val="0"/>
              </a:spcBef>
              <a:spcAft>
                <a:spcPts val="600"/>
              </a:spcAft>
            </a:pPr>
            <a:r>
              <a:rPr lang="en-US" sz="1200" i="1" kern="100">
                <a:effectLst/>
                <a:latin typeface="Aptos" panose="020B0004020202020204" pitchFamily="34" charset="0"/>
                <a:ea typeface="Aptos" panose="020B0004020202020204" pitchFamily="34" charset="0"/>
                <a:cs typeface="Arial" panose="020B0604020202020204" pitchFamily="34" charset="0"/>
              </a:rPr>
              <a:t>A more consistent presence of TIDC across the state allows the agency to be on top of the current challenges, build and maintain strong relationships with stakeholders, and allows counties to engage with the state agency. Creating regional TIDC offices can achieve these goals while still maintaining a local identity. Other agencies in Texas have regional offices that are either extensions of said agency or support a state agency mission. Examples include Texas Department of State Health Services, Texas Education Agency, and Texas Workforce Commission. In each of these regional models, local practitioners most commonly interact with and develop a relationship with their regional office contacts (as opposed to the head state agency).  TIDC would have to find a regional model that befits their structure and purposes specifically, but regional offices would likely generate better connections between counties and TIDC, especially in rural areas, where relationships are vital to the criminal justice system. To implement regional offices, additional staff would need to be hired.  These staff can be tasked with visiting local counties (for compliance, grant monitoring, etc.), providing technical assistance and support, organizing outreach between counties and local bar and TIDC, ensuring TIDC information is reaching the right parties, among other duties.  </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a:spcBef>
                <a:spcPts val="0"/>
              </a:spcBef>
              <a:spcAft>
                <a:spcPts val="0"/>
              </a:spcAft>
            </a:pPr>
            <a:r>
              <a:rPr lang="en-US" sz="1200" kern="100">
                <a:effectLst/>
                <a:latin typeface="Aptos" panose="020B0004020202020204" pitchFamily="34" charset="0"/>
                <a:ea typeface="Aptos" panose="020B0004020202020204" pitchFamily="34" charset="0"/>
                <a:cs typeface="Arial" panose="020B0604020202020204" pitchFamily="34" charset="0"/>
              </a:rPr>
              <a:t> </a:t>
            </a:r>
          </a:p>
          <a:p>
            <a:pPr marL="0" marR="0">
              <a:spcBef>
                <a:spcPts val="0"/>
              </a:spcBef>
              <a:spcAft>
                <a:spcPts val="0"/>
              </a:spcAft>
            </a:pPr>
            <a:r>
              <a:rPr lang="en-US" sz="1200" kern="100">
                <a:effectLst/>
                <a:latin typeface="Aptos" panose="020B00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182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Search for “</a:t>
            </a:r>
            <a:r>
              <a:rPr lang="en-US" err="1"/>
              <a:t>tamu</a:t>
            </a:r>
            <a:r>
              <a:rPr lang="en-US"/>
              <a:t> ppri” on each of the listed social media, and our profile will appear.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50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600"/>
              </a:spcAft>
              <a:buFont typeface="+mj-lt"/>
              <a:buNone/>
            </a:pPr>
            <a:r>
              <a:rPr lang="en-US" sz="2000" b="1" dirty="0"/>
              <a:t>Appropriate $8,941,793 </a:t>
            </a:r>
            <a:r>
              <a:rPr lang="en-US" sz="2000" dirty="0"/>
              <a:t>in GR to reduce attorney shortages through a “pipeline program” consisting of internships, fellowships and loan repayment or scholarships for attorneys working in high need areas, which includes 1 FTE to implement and operate the program. Reduce Attorney Shortages through Internships, Fellowships, and Student Loan Repayment: </a:t>
            </a:r>
          </a:p>
          <a:p>
            <a:pPr marL="914400" lvl="2" indent="0">
              <a:spcAft>
                <a:spcPts val="600"/>
              </a:spcAft>
              <a:buNone/>
            </a:pPr>
            <a:r>
              <a:rPr lang="en-US" dirty="0"/>
              <a:t>	A: Internships: $960,000</a:t>
            </a:r>
          </a:p>
          <a:p>
            <a:pPr marL="914400" lvl="2" indent="0">
              <a:spcAft>
                <a:spcPts val="600"/>
              </a:spcAft>
              <a:buNone/>
            </a:pPr>
            <a:r>
              <a:rPr lang="en-US" dirty="0"/>
              <a:t>	B: Fellowships: $2.7 million</a:t>
            </a:r>
          </a:p>
          <a:p>
            <a:pPr marL="914400" lvl="2" indent="0">
              <a:spcAft>
                <a:spcPts val="600"/>
              </a:spcAft>
              <a:buNone/>
            </a:pPr>
            <a:r>
              <a:rPr lang="en-US" dirty="0"/>
              <a:t>	C: Student Loan Repayment/Scholarship: $5 million (THECB)</a:t>
            </a:r>
          </a:p>
          <a:p>
            <a:endParaRPr lang="en-US" dirty="0"/>
          </a:p>
        </p:txBody>
      </p:sp>
      <p:sp>
        <p:nvSpPr>
          <p:cNvPr id="4" name="Slide Number Placeholder 3"/>
          <p:cNvSpPr>
            <a:spLocks noGrp="1"/>
          </p:cNvSpPr>
          <p:nvPr>
            <p:ph type="sldNum" sz="quarter" idx="5"/>
          </p:nvPr>
        </p:nvSpPr>
        <p:spPr/>
        <p:txBody>
          <a:bodyPr/>
          <a:lstStyle/>
          <a:p>
            <a:fld id="{043A3855-59D5-B24F-A9B2-5E3567B92576}" type="slidenum">
              <a:rPr lang="en-US" smtClean="0"/>
              <a:t>42</a:t>
            </a:fld>
            <a:endParaRPr lang="en-US"/>
          </a:p>
        </p:txBody>
      </p:sp>
    </p:spTree>
    <p:extLst>
      <p:ext uri="{BB962C8B-B14F-4D97-AF65-F5344CB8AC3E}">
        <p14:creationId xmlns:p14="http://schemas.microsoft.com/office/powerpoint/2010/main" val="407103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09F66-F49D-6EC1-E247-C09833885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BC5DB-239C-753A-CB7A-49A04AAE0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D756F-E463-2E05-43F6-6B6756191612}"/>
              </a:ext>
            </a:extLst>
          </p:cNvPr>
          <p:cNvSpPr>
            <a:spLocks noGrp="1"/>
          </p:cNvSpPr>
          <p:nvPr>
            <p:ph type="body" idx="1"/>
          </p:nvPr>
        </p:nvSpPr>
        <p:spPr/>
        <p:txBody>
          <a:bodyPr/>
          <a:lstStyle/>
          <a:p>
            <a:pPr marL="342900" marR="0" lvl="0" indent="-342900" algn="just">
              <a:buFont typeface="Symbol" panose="05050102010706020507" pitchFamily="18" charset="2"/>
              <a:buChar char=""/>
            </a:pPr>
            <a:r>
              <a:rPr lang="en-US" sz="1800" i="1" kern="100">
                <a:effectLst/>
                <a:latin typeface="Aptos" panose="020B0004020202020204" pitchFamily="34" charset="0"/>
                <a:ea typeface="Aptos" panose="020B0004020202020204" pitchFamily="34" charset="0"/>
                <a:cs typeface="Arial" panose="020B0604020202020204" pitchFamily="34" charset="0"/>
              </a:rPr>
              <a:t>Public Defender Office (PDO),</a:t>
            </a:r>
            <a:r>
              <a:rPr lang="en-US" sz="1800" kern="100">
                <a:effectLst/>
                <a:latin typeface="Aptos" panose="020B0004020202020204" pitchFamily="34" charset="0"/>
                <a:ea typeface="Aptos" panose="020B0004020202020204" pitchFamily="34" charset="0"/>
                <a:cs typeface="Arial" panose="020B0604020202020204" pitchFamily="34" charset="0"/>
              </a:rPr>
              <a:t> which employs full-time counsel and staff who serve indigent defendants of that county (or cluster of counties, called a </a:t>
            </a:r>
            <a:r>
              <a:rPr lang="en-US" sz="1800" i="1" kern="100">
                <a:effectLst/>
                <a:latin typeface="Aptos" panose="020B0004020202020204" pitchFamily="34" charset="0"/>
                <a:ea typeface="Aptos" panose="020B0004020202020204" pitchFamily="34" charset="0"/>
                <a:cs typeface="Arial" panose="020B0604020202020204" pitchFamily="34" charset="0"/>
              </a:rPr>
              <a:t>Regional PDO</a:t>
            </a:r>
            <a:r>
              <a:rPr lang="en-US" sz="1800" kern="100">
                <a:effectLst/>
                <a:latin typeface="Aptos" panose="020B0004020202020204" pitchFamily="34" charset="0"/>
                <a:ea typeface="Aptos" panose="020B0004020202020204" pitchFamily="34" charset="0"/>
                <a:cs typeface="Arial" panose="020B0604020202020204" pitchFamily="34" charset="0"/>
              </a:rPr>
              <a:t>) under the supervision of a Chief Public Defender; </a:t>
            </a:r>
          </a:p>
          <a:p>
            <a:pPr marL="342900" marR="0" lvl="0" indent="-342900" algn="just">
              <a:buFont typeface="Symbol" panose="05050102010706020507" pitchFamily="18" charset="2"/>
              <a:buChar char=""/>
            </a:pPr>
            <a:r>
              <a:rPr lang="en-US" sz="1800" i="1" kern="100">
                <a:effectLst/>
                <a:latin typeface="Aptos" panose="020B0004020202020204" pitchFamily="34" charset="0"/>
                <a:ea typeface="Aptos" panose="020B0004020202020204" pitchFamily="34" charset="0"/>
                <a:cs typeface="Arial" panose="020B0604020202020204" pitchFamily="34" charset="0"/>
              </a:rPr>
              <a:t>Managed Assigned Counsel (MAC) Program,</a:t>
            </a:r>
            <a:r>
              <a:rPr lang="en-US" sz="1800" kern="100">
                <a:effectLst/>
                <a:latin typeface="Aptos" panose="020B0004020202020204" pitchFamily="34" charset="0"/>
                <a:ea typeface="Aptos" panose="020B0004020202020204" pitchFamily="34" charset="0"/>
                <a:cs typeface="Arial" panose="020B0604020202020204" pitchFamily="34" charset="0"/>
              </a:rPr>
              <a:t> in which the judges designate a county department, nonprofit organization, or bar association, to appoint, pay, and monitor private counsel who represent indigent defendants; </a:t>
            </a:r>
          </a:p>
          <a:p>
            <a:pPr marL="342900" marR="0" lvl="0" indent="-342900" algn="just">
              <a:buFont typeface="Symbol" panose="05050102010706020507" pitchFamily="18" charset="2"/>
              <a:buChar char=""/>
            </a:pPr>
            <a:r>
              <a:rPr lang="en-US" sz="1800" i="1" kern="100">
                <a:effectLst/>
                <a:latin typeface="Aptos" panose="020B0004020202020204" pitchFamily="34" charset="0"/>
                <a:ea typeface="Aptos" panose="020B0004020202020204" pitchFamily="34" charset="0"/>
                <a:cs typeface="Arial" panose="020B0604020202020204" pitchFamily="34" charset="0"/>
              </a:rPr>
              <a:t>Contract Counsel</a:t>
            </a:r>
            <a:r>
              <a:rPr lang="en-US" sz="1800" kern="100">
                <a:effectLst/>
                <a:latin typeface="Aptos" panose="020B0004020202020204" pitchFamily="34" charset="0"/>
                <a:ea typeface="Aptos" panose="020B0004020202020204" pitchFamily="34" charset="0"/>
                <a:cs typeface="Arial" panose="020B0604020202020204" pitchFamily="34" charset="0"/>
              </a:rPr>
              <a:t>, through which the government contracts with a private attorney or law firm for a specified amount of money, time, and/or number of cases; and</a:t>
            </a:r>
          </a:p>
          <a:p>
            <a:pPr marL="342900" marR="0" lvl="0" indent="-342900" algn="just">
              <a:spcAft>
                <a:spcPts val="600"/>
              </a:spcAft>
              <a:buFont typeface="Symbol" panose="05050102010706020507" pitchFamily="18" charset="2"/>
              <a:buChar char=""/>
            </a:pPr>
            <a:r>
              <a:rPr lang="en-US" sz="1800" i="1" kern="100">
                <a:effectLst/>
                <a:latin typeface="Aptos" panose="020B0004020202020204" pitchFamily="34" charset="0"/>
                <a:ea typeface="Aptos" panose="020B0004020202020204" pitchFamily="34" charset="0"/>
                <a:cs typeface="Arial" panose="020B0604020202020204" pitchFamily="34" charset="0"/>
              </a:rPr>
              <a:t>Private Assigned Counsel</a:t>
            </a:r>
            <a:r>
              <a:rPr lang="en-US" sz="1800" kern="100">
                <a:effectLst/>
                <a:latin typeface="Aptos" panose="020B0004020202020204" pitchFamily="34" charset="0"/>
                <a:ea typeface="Aptos" panose="020B0004020202020204" pitchFamily="34" charset="0"/>
                <a:cs typeface="Arial" panose="020B0604020202020204" pitchFamily="34" charset="0"/>
              </a:rPr>
              <a:t>, which involves the judicial assignment of a private attorney to represent an indigent defendant. The attorney is chosen from a pre-approved list via a system of rotation, often referred to as “the wheel.” This method of attorney assignment is the most prevalent around the state. </a:t>
            </a:r>
          </a:p>
          <a:p>
            <a:endParaRPr lang="en-US"/>
          </a:p>
        </p:txBody>
      </p:sp>
      <p:sp>
        <p:nvSpPr>
          <p:cNvPr id="4" name="Slide Number Placeholder 3">
            <a:extLst>
              <a:ext uri="{FF2B5EF4-FFF2-40B4-BE49-F238E27FC236}">
                <a16:creationId xmlns:a16="http://schemas.microsoft.com/office/drawing/2014/main" id="{7AC4C132-113A-0EF9-792B-6D75D5679F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372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6EFB2-97BC-4C12-8F12-1FB3202E06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69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Counties are facing many challenges – lack of attorneys, lack of resources + there is quite a bit of variability in what we consider “rural” – county size, population and financial resources.</a:t>
            </a:r>
          </a:p>
          <a:p>
            <a:pPr marL="0" indent="0">
              <a:buNone/>
            </a:pPr>
            <a:endParaRPr lang="en-US"/>
          </a:p>
          <a:p>
            <a:pPr marL="0" indent="0">
              <a:buNone/>
            </a:pPr>
            <a:r>
              <a:rPr lang="en-US"/>
              <a:t>We were asked to study these concerns make recommendations on how to best address these </a:t>
            </a:r>
          </a:p>
          <a:p>
            <a:pPr marL="228600" indent="-228600">
              <a:buAutoNum type="arabicPeriod"/>
            </a:pPr>
            <a:endParaRPr lang="en-US"/>
          </a:p>
          <a:p>
            <a:pPr marL="228600" indent="-228600">
              <a:buAutoNum type="arabicPeriod"/>
            </a:pPr>
            <a:r>
              <a:rPr lang="en-US"/>
              <a:t>Request part of a budget rider in the General Appropriations Act for the 2024-2025 biennium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t># of counties = 214 (Census 2020 Population)  - 84% of counties</a:t>
            </a:r>
          </a:p>
          <a:p>
            <a:pPr marL="228600" indent="-228600">
              <a:buAutoNum type="arabicPeriod"/>
            </a:pPr>
            <a:endParaRPr lang="en-US"/>
          </a:p>
          <a:p>
            <a:pPr marL="0" indent="0">
              <a:buNone/>
            </a:pPr>
            <a:r>
              <a:rPr lang="en-US"/>
              <a:t>Non-capital criminal defense, not juvenile (unless noted); does not include family protection and child </a:t>
            </a:r>
            <a:r>
              <a:rPr lang="en-US" err="1"/>
              <a:t>proections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60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Online survey: October 24, 2023, to February 12, 2024</a:t>
            </a:r>
          </a:p>
          <a:p>
            <a:pPr marL="685800" lvl="1" indent="-228600">
              <a:buAutoNum type="arabicPeriod"/>
            </a:pPr>
            <a:r>
              <a:rPr lang="en-US"/>
              <a:t>Over 700 responses - 431 responses from rural communities</a:t>
            </a:r>
          </a:p>
          <a:p>
            <a:pPr marL="685800" lvl="1" indent="-228600">
              <a:buAutoNum type="arabicPeriod"/>
            </a:pPr>
            <a:r>
              <a:rPr lang="en-US"/>
              <a:t>Response from all but 3 counties: </a:t>
            </a:r>
            <a:r>
              <a:rPr lang="en-US" sz="1800">
                <a:effectLst/>
                <a:latin typeface="Aptos" panose="020B0004020202020204" pitchFamily="34" charset="0"/>
                <a:ea typeface="Aptos" panose="020B0004020202020204" pitchFamily="34" charset="0"/>
                <a:cs typeface="Times New Roman" panose="02020603050405020304" pitchFamily="18" charset="0"/>
              </a:rPr>
              <a:t>Brooks, Lamar, and Loving</a:t>
            </a:r>
            <a:r>
              <a:rPr lang="en-US"/>
              <a:t> </a:t>
            </a:r>
          </a:p>
          <a:p>
            <a:pPr marL="228600" indent="-228600">
              <a:buAutoNum type="arabicPeriod"/>
            </a:pPr>
            <a:r>
              <a:rPr lang="en-US"/>
              <a:t>Virtual interviews: November 2023, to February 2024 </a:t>
            </a:r>
          </a:p>
          <a:p>
            <a:pPr marL="685800" lvl="1" indent="-228600">
              <a:buAutoNum type="arabicPeriod"/>
            </a:pPr>
            <a:r>
              <a:rPr lang="en-US" sz="1200"/>
              <a:t>48</a:t>
            </a:r>
          </a:p>
          <a:p>
            <a:pPr marL="685800" lvl="1" indent="-228600">
              <a:buAutoNum type="arabicPeriod"/>
            </a:pPr>
            <a:r>
              <a:rPr lang="en-US" sz="1200"/>
              <a:t>Judges, commissioners, private attorneys, public defenders, auditors, and county staff </a:t>
            </a:r>
          </a:p>
          <a:p>
            <a:pPr marL="228600" lvl="0" indent="-228600">
              <a:buAutoNum type="arabicPeriod"/>
            </a:pPr>
            <a:r>
              <a:rPr lang="en-US" sz="1200"/>
              <a:t>Well represented responses across position and county; county officials had plenty of opportunities to participate </a:t>
            </a:r>
          </a:p>
          <a:p>
            <a:pPr marL="685800" lvl="1" indent="-228600">
              <a:buAutoNum type="arabicPeriod"/>
            </a:pPr>
            <a:endParaRPr lang="en-US"/>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77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a:t>We asked what challenges are you facing in your area related to indigent defense </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0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Attorney is the first and “only” thing people wanted to talk about; acute problem and needs urgent attention</a:t>
            </a:r>
          </a:p>
          <a:p>
            <a:pPr marL="228600" indent="-228600">
              <a:buAutoNum type="arabicPeriod"/>
            </a:pPr>
            <a:r>
              <a:rPr lang="en-US" sz="1200" dirty="0"/>
              <a:t>Number of rural attorneys taking at least one indigent defense case is down 26.9% between 2014 and 2022: 1926 to 1406</a:t>
            </a:r>
          </a:p>
          <a:p>
            <a:pPr marL="685800" lvl="1"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90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a:t>Attorneys taking indigent defense cases are older, and most respondents argued that they barely know anyone in their 30s who is taking indigent defense cases</a:t>
            </a:r>
          </a:p>
          <a:p>
            <a:pPr marL="685800" lvl="1" indent="-228600">
              <a:buAutoNum type="arabicPeriod"/>
            </a:pPr>
            <a:r>
              <a:rPr lang="en-US" sz="1200"/>
              <a:t>Average number of years since receiving law license is 21 years</a:t>
            </a:r>
          </a:p>
          <a:p>
            <a:pPr marL="685800" lvl="1" indent="-228600">
              <a:buAutoNum type="arabicPeriod"/>
            </a:pPr>
            <a:r>
              <a:rPr lang="en-US" sz="1200"/>
              <a:t>Few new attorneys are entering public defense</a:t>
            </a:r>
          </a:p>
          <a:p>
            <a:pPr marL="228600" indent="-228600">
              <a:buAutoNum type="arabicPeriod"/>
            </a:pPr>
            <a:endParaRPr lang="en-US" sz="1200"/>
          </a:p>
          <a:p>
            <a:pPr marL="685800" lvl="1" indent="-228600">
              <a:buAutoNum type="arabicPeriod"/>
            </a:pPr>
            <a:endParaRPr lang="en-US"/>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99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a:t>Attorneys taking indigent defense cases are overburdened and this % has increased from about 15% to 27% and averages around 18% between 2014 and 2022</a:t>
            </a:r>
          </a:p>
          <a:p>
            <a:pPr marL="228600" indent="-228600">
              <a:buAutoNum type="arabicPeriod"/>
            </a:pPr>
            <a:endParaRPr lang="en-US" sz="1200"/>
          </a:p>
          <a:p>
            <a:pPr marL="685800" lvl="1" indent="-228600">
              <a:buAutoNum type="arabicPeriod"/>
            </a:pPr>
            <a:endParaRPr lang="en-US"/>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76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01848-18A3-2872-9165-B7EA5838C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19400-89F8-F96F-6858-E459A3BF9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D2D7F-6CCC-09D2-B17B-DACFDAFB57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17BA67-85FE-D9B0-92EA-06054E7BCF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A4841-3D09-440A-98A2-2495FB26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07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1FD2-371F-2F76-C194-056A8844F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FC8D79-3833-47BC-921B-81453B3B72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3C4D07-A552-1E5D-53C8-77D17E02CF4A}"/>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5" name="Footer Placeholder 4">
            <a:extLst>
              <a:ext uri="{FF2B5EF4-FFF2-40B4-BE49-F238E27FC236}">
                <a16:creationId xmlns:a16="http://schemas.microsoft.com/office/drawing/2014/main" id="{F9A49AFC-B27E-13BC-EDC3-02C26DE1A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3AD09-2E09-87CD-E6FC-819F77F86208}"/>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703972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9F2D6-D55C-5E7D-B2EC-92AD12A9A3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1DC9D9-5CD2-D3E2-773D-07C57BC1B3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16290-EFB4-642F-1146-450E8868C205}"/>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5" name="Footer Placeholder 4">
            <a:extLst>
              <a:ext uri="{FF2B5EF4-FFF2-40B4-BE49-F238E27FC236}">
                <a16:creationId xmlns:a16="http://schemas.microsoft.com/office/drawing/2014/main" id="{F450DC41-DC30-34FC-8690-B781D1DFA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008E0-2026-AD2F-3DF6-E2FF1EC3DF6E}"/>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389014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0E33F9-A387-5221-81D1-18AD32D0B1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69927-6268-15BF-B648-49C73F589C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6EC47-F225-8F9D-0088-EAE55CF1F57F}"/>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5" name="Footer Placeholder 4">
            <a:extLst>
              <a:ext uri="{FF2B5EF4-FFF2-40B4-BE49-F238E27FC236}">
                <a16:creationId xmlns:a16="http://schemas.microsoft.com/office/drawing/2014/main" id="{443262D7-E39D-9A30-46D7-556C0BEE5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C07B4-0355-C324-2691-67E8DA614A7C}"/>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169463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with Left Picture 1/3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8DA9632-3107-D817-F7D9-95AAB8D32936}"/>
              </a:ext>
            </a:extLst>
          </p:cNvPr>
          <p:cNvSpPr>
            <a:spLocks noGrp="1"/>
          </p:cNvSpPr>
          <p:nvPr>
            <p:ph type="pic" sz="quarter" idx="10"/>
          </p:nvPr>
        </p:nvSpPr>
        <p:spPr>
          <a:xfrm>
            <a:off x="0" y="0"/>
            <a:ext cx="4729163" cy="6858000"/>
          </a:xfrm>
        </p:spPr>
        <p:txBody>
          <a:bodyPr/>
          <a:lstStyle/>
          <a:p>
            <a:r>
              <a:rPr lang="en-US"/>
              <a:t>Click icon to add picture</a:t>
            </a:r>
          </a:p>
        </p:txBody>
      </p:sp>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5535561" y="1709738"/>
            <a:ext cx="5811888" cy="2774071"/>
          </a:xfrm>
        </p:spPr>
        <p:txBody>
          <a:bodyPr anchor="b">
            <a:normAutofit/>
          </a:bodyPr>
          <a:lstStyle>
            <a:lvl1pPr algn="ctr">
              <a:defRPr sz="5400"/>
            </a:lvl1pPr>
          </a:lstStyle>
          <a:p>
            <a:r>
              <a:rPr lang="en-US"/>
              <a:t>Click to edit Master title style</a:t>
            </a:r>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5535560" y="5092687"/>
            <a:ext cx="5811889" cy="941388"/>
          </a:xfrm>
        </p:spPr>
        <p:txBody>
          <a:bodyPr/>
          <a:lstStyle>
            <a:lvl1pPr marL="0" indent="0" algn="ctr">
              <a:buNone/>
              <a:defRPr sz="2400" i="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reeform 15">
            <a:extLst>
              <a:ext uri="{FF2B5EF4-FFF2-40B4-BE49-F238E27FC236}">
                <a16:creationId xmlns:a16="http://schemas.microsoft.com/office/drawing/2014/main" id="{9E40A304-ED8E-3A34-F031-B316CE23D46C}"/>
              </a:ext>
            </a:extLst>
          </p:cNvPr>
          <p:cNvSpPr/>
          <p:nvPr/>
        </p:nvSpPr>
        <p:spPr>
          <a:xfrm>
            <a:off x="10196051" y="355556"/>
            <a:ext cx="1584017" cy="529347"/>
          </a:xfrm>
          <a:custGeom>
            <a:avLst/>
            <a:gdLst/>
            <a:ahLst/>
            <a:cxnLst/>
            <a:rect l="l" t="t" r="r" b="b"/>
            <a:pathLst>
              <a:path w="2617570" h="881191">
                <a:moveTo>
                  <a:pt x="0" y="0"/>
                </a:moveTo>
                <a:lnTo>
                  <a:pt x="2617570" y="0"/>
                </a:lnTo>
                <a:lnTo>
                  <a:pt x="2617570" y="881191"/>
                </a:lnTo>
                <a:lnTo>
                  <a:pt x="0" y="881191"/>
                </a:lnTo>
                <a:lnTo>
                  <a:pt x="0" y="0"/>
                </a:lnTo>
                <a:close/>
              </a:path>
            </a:pathLst>
          </a:custGeom>
          <a:blipFill>
            <a:blip r:embed="rId2"/>
            <a:stretch>
              <a:fillRect/>
            </a:stretch>
          </a:blipFill>
        </p:spPr>
      </p:sp>
    </p:spTree>
    <p:extLst>
      <p:ext uri="{BB962C8B-B14F-4D97-AF65-F5344CB8AC3E}">
        <p14:creationId xmlns:p14="http://schemas.microsoft.com/office/powerpoint/2010/main" val="2774525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E5D4F3-F562-7696-A336-A3B811E64E69}"/>
              </a:ext>
            </a:extLst>
          </p:cNvPr>
          <p:cNvSpPr/>
          <p:nvPr/>
        </p:nvSpPr>
        <p:spPr>
          <a:xfrm>
            <a:off x="0" y="0"/>
            <a:ext cx="6096000" cy="6858000"/>
          </a:xfrm>
          <a:prstGeom prst="rect">
            <a:avLst/>
          </a:prstGeom>
          <a:solidFill>
            <a:schemeClr val="accent1">
              <a:lumMod val="20000"/>
              <a:lumOff val="8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6">
            <a:extLst>
              <a:ext uri="{FF2B5EF4-FFF2-40B4-BE49-F238E27FC236}">
                <a16:creationId xmlns:a16="http://schemas.microsoft.com/office/drawing/2014/main" id="{705FB951-D986-23E0-CABF-D5379A83FB53}"/>
              </a:ext>
            </a:extLst>
          </p:cNvPr>
          <p:cNvSpPr>
            <a:spLocks noGrp="1"/>
          </p:cNvSpPr>
          <p:nvPr>
            <p:ph type="body" sz="quarter" idx="13"/>
          </p:nvPr>
        </p:nvSpPr>
        <p:spPr>
          <a:xfrm>
            <a:off x="6685935" y="607291"/>
            <a:ext cx="4896465" cy="5643418"/>
          </a:xfrm>
        </p:spPr>
        <p:txBody>
          <a:bodyPr/>
          <a:lstStyle>
            <a:lvl1pPr marL="0" indent="0" algn="l">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9A0A2EFA-4C92-7CD7-4DB7-E5B8E31A215B}"/>
              </a:ext>
            </a:extLst>
          </p:cNvPr>
          <p:cNvSpPr>
            <a:spLocks noGrp="1"/>
          </p:cNvSpPr>
          <p:nvPr>
            <p:ph type="pic" sz="quarter" idx="15"/>
          </p:nvPr>
        </p:nvSpPr>
        <p:spPr>
          <a:xfrm>
            <a:off x="737267" y="1073867"/>
            <a:ext cx="4572152" cy="4710266"/>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590456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1_Custom Layout">
    <p:bg>
      <p:bgPr>
        <a:solidFill>
          <a:schemeClr val="bg1">
            <a:alpha val="8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68AEA7-FC4A-48E2-18B2-9AFEDDBEAF8B}"/>
              </a:ext>
            </a:extLst>
          </p:cNvPr>
          <p:cNvSpPr>
            <a:spLocks noGrp="1"/>
          </p:cNvSpPr>
          <p:nvPr>
            <p:ph type="pic" sz="quarter" idx="18"/>
          </p:nvPr>
        </p:nvSpPr>
        <p:spPr>
          <a:xfrm>
            <a:off x="0" y="0"/>
            <a:ext cx="12192000" cy="6858000"/>
          </a:xfr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A8A326E3-7BD8-516B-99C0-08AEFCC1F34C}"/>
              </a:ext>
            </a:extLst>
          </p:cNvPr>
          <p:cNvSpPr>
            <a:spLocks noGrp="1"/>
          </p:cNvSpPr>
          <p:nvPr>
            <p:ph type="title"/>
          </p:nvPr>
        </p:nvSpPr>
        <p:spPr>
          <a:xfrm>
            <a:off x="1371600" y="685800"/>
            <a:ext cx="9486900" cy="745836"/>
          </a:xfrm>
        </p:spPr>
        <p:txBody>
          <a:bodyPr/>
          <a:lstStyle>
            <a:lvl1pPr algn="ctr">
              <a:defRPr/>
            </a:lvl1pPr>
          </a:lstStyle>
          <a:p>
            <a:r>
              <a:rPr lang="en-US"/>
              <a:t>Click to edit Master title style</a:t>
            </a:r>
          </a:p>
        </p:txBody>
      </p:sp>
      <p:sp>
        <p:nvSpPr>
          <p:cNvPr id="9" name="Text Placeholder 8">
            <a:extLst>
              <a:ext uri="{FF2B5EF4-FFF2-40B4-BE49-F238E27FC236}">
                <a16:creationId xmlns:a16="http://schemas.microsoft.com/office/drawing/2014/main" id="{57F63A7E-FA96-BBF4-DDFD-DABF40DAF506}"/>
              </a:ext>
            </a:extLst>
          </p:cNvPr>
          <p:cNvSpPr>
            <a:spLocks noGrp="1" noChangeAspect="1"/>
          </p:cNvSpPr>
          <p:nvPr>
            <p:ph type="body" sz="quarter" idx="10"/>
          </p:nvPr>
        </p:nvSpPr>
        <p:spPr>
          <a:xfrm>
            <a:off x="785352" y="2783578"/>
            <a:ext cx="3200400" cy="3015123"/>
          </a:xfrm>
          <a:solidFill>
            <a:schemeClr val="accent1">
              <a:alpha val="80000"/>
            </a:schemeClr>
          </a:solidFill>
        </p:spPr>
        <p:txBody>
          <a:bodyPr/>
          <a:lstStyle>
            <a:lvl1pPr marL="0" indent="0" algn="ctr">
              <a:buFontTx/>
              <a:buNone/>
              <a:defRPr>
                <a:solidFill>
                  <a:schemeClr val="bg1"/>
                </a:solidFill>
                <a:latin typeface="+mn-lt"/>
              </a:defRPr>
            </a:lvl1pPr>
            <a:lvl2pPr marL="0" indent="0" algn="ctr">
              <a:buFontTx/>
              <a:buNone/>
              <a:defRPr>
                <a:solidFill>
                  <a:schemeClr val="bg1"/>
                </a:solidFill>
                <a:latin typeface="+mn-lt"/>
              </a:defRPr>
            </a:lvl2pPr>
            <a:lvl3pPr marL="0" indent="0" algn="ctr">
              <a:buFontTx/>
              <a:buNone/>
              <a:defRPr>
                <a:solidFill>
                  <a:schemeClr val="bg1"/>
                </a:solidFill>
                <a:latin typeface="+mn-lt"/>
              </a:defRPr>
            </a:lvl3pPr>
            <a:lvl4pPr marL="0" indent="0" algn="ctr">
              <a:buFontTx/>
              <a:buNone/>
              <a:defRPr>
                <a:solidFill>
                  <a:schemeClr val="bg1"/>
                </a:solidFill>
                <a:latin typeface="+mn-lt"/>
              </a:defRPr>
            </a:lvl4pPr>
            <a:lvl5pPr marL="1828800" indent="0">
              <a:buFontTx/>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4F987FBE-388B-D697-2B2E-5BAC7A589784}"/>
              </a:ext>
            </a:extLst>
          </p:cNvPr>
          <p:cNvSpPr>
            <a:spLocks noGrp="1"/>
          </p:cNvSpPr>
          <p:nvPr>
            <p:ph type="body" sz="quarter" idx="13"/>
          </p:nvPr>
        </p:nvSpPr>
        <p:spPr>
          <a:xfrm>
            <a:off x="785352" y="2041454"/>
            <a:ext cx="3200400" cy="746125"/>
          </a:xfrm>
          <a:solidFill>
            <a:schemeClr val="accent1">
              <a:alpha val="80000"/>
            </a:schemeClr>
          </a:solidFill>
        </p:spPr>
        <p:txBody>
          <a:bodyPr/>
          <a:lstStyle>
            <a:lvl1pPr marL="0" indent="0" algn="ctr">
              <a:buFontTx/>
              <a:buNone/>
              <a:defRPr>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4" name="Text Placeholder 8">
            <a:extLst>
              <a:ext uri="{FF2B5EF4-FFF2-40B4-BE49-F238E27FC236}">
                <a16:creationId xmlns:a16="http://schemas.microsoft.com/office/drawing/2014/main" id="{D6073F07-832E-CFF2-09E3-F6A8F6EC0434}"/>
              </a:ext>
            </a:extLst>
          </p:cNvPr>
          <p:cNvSpPr>
            <a:spLocks noGrp="1" noChangeAspect="1"/>
          </p:cNvSpPr>
          <p:nvPr>
            <p:ph type="body" sz="quarter" idx="14"/>
          </p:nvPr>
        </p:nvSpPr>
        <p:spPr>
          <a:xfrm>
            <a:off x="4495800" y="2783578"/>
            <a:ext cx="3200400" cy="3015123"/>
          </a:xfrm>
          <a:solidFill>
            <a:schemeClr val="accent3">
              <a:alpha val="80000"/>
            </a:schemeClr>
          </a:solidFill>
        </p:spPr>
        <p:txBody>
          <a:bodyPr/>
          <a:lstStyle>
            <a:lvl1pPr marL="0" indent="0" algn="ctr">
              <a:buFontTx/>
              <a:buNone/>
              <a:defRPr>
                <a:solidFill>
                  <a:schemeClr val="bg1"/>
                </a:solidFill>
                <a:latin typeface="+mn-lt"/>
              </a:defRPr>
            </a:lvl1pPr>
            <a:lvl2pPr marL="0" indent="0" algn="ctr">
              <a:buFontTx/>
              <a:buNone/>
              <a:defRPr>
                <a:solidFill>
                  <a:schemeClr val="bg1"/>
                </a:solidFill>
                <a:latin typeface="+mn-lt"/>
              </a:defRPr>
            </a:lvl2pPr>
            <a:lvl3pPr marL="0" indent="0" algn="ctr">
              <a:buFontTx/>
              <a:buNone/>
              <a:defRPr>
                <a:solidFill>
                  <a:schemeClr val="bg1"/>
                </a:solidFill>
                <a:latin typeface="+mn-lt"/>
              </a:defRPr>
            </a:lvl3pPr>
            <a:lvl4pPr marL="0" indent="0" algn="ctr">
              <a:buFontTx/>
              <a:buNone/>
              <a:defRPr>
                <a:solidFill>
                  <a:schemeClr val="bg1"/>
                </a:solidFill>
                <a:latin typeface="+mn-lt"/>
              </a:defRPr>
            </a:lvl4pPr>
            <a:lvl5pPr marL="1828800" indent="0">
              <a:buFontTx/>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2">
            <a:extLst>
              <a:ext uri="{FF2B5EF4-FFF2-40B4-BE49-F238E27FC236}">
                <a16:creationId xmlns:a16="http://schemas.microsoft.com/office/drawing/2014/main" id="{B524AC46-3455-3947-AED9-71AD1E37D8C4}"/>
              </a:ext>
            </a:extLst>
          </p:cNvPr>
          <p:cNvSpPr>
            <a:spLocks noGrp="1"/>
          </p:cNvSpPr>
          <p:nvPr>
            <p:ph type="body" sz="quarter" idx="15"/>
          </p:nvPr>
        </p:nvSpPr>
        <p:spPr>
          <a:xfrm>
            <a:off x="4495800" y="2043282"/>
            <a:ext cx="3200400" cy="746125"/>
          </a:xfrm>
          <a:solidFill>
            <a:schemeClr val="accent3">
              <a:alpha val="80000"/>
            </a:schemeClr>
          </a:solidFill>
        </p:spPr>
        <p:txBody>
          <a:bodyPr/>
          <a:lstStyle>
            <a:lvl1pPr marL="0" indent="0" algn="ctr">
              <a:buFontTx/>
              <a:buNone/>
              <a:defRPr>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6" name="Text Placeholder 8">
            <a:extLst>
              <a:ext uri="{FF2B5EF4-FFF2-40B4-BE49-F238E27FC236}">
                <a16:creationId xmlns:a16="http://schemas.microsoft.com/office/drawing/2014/main" id="{5270A081-3FC6-0D88-4F39-DF02524D3B73}"/>
              </a:ext>
            </a:extLst>
          </p:cNvPr>
          <p:cNvSpPr>
            <a:spLocks noGrp="1" noChangeAspect="1"/>
          </p:cNvSpPr>
          <p:nvPr>
            <p:ph type="body" sz="quarter" idx="16"/>
          </p:nvPr>
        </p:nvSpPr>
        <p:spPr>
          <a:xfrm>
            <a:off x="8206248" y="2775569"/>
            <a:ext cx="3200400" cy="3015123"/>
          </a:xfrm>
          <a:solidFill>
            <a:schemeClr val="accent1">
              <a:alpha val="80000"/>
            </a:schemeClr>
          </a:solidFill>
        </p:spPr>
        <p:txBody>
          <a:bodyPr/>
          <a:lstStyle>
            <a:lvl1pPr marL="0" indent="0" algn="ctr">
              <a:buFontTx/>
              <a:buNone/>
              <a:defRPr>
                <a:solidFill>
                  <a:schemeClr val="bg1"/>
                </a:solidFill>
                <a:latin typeface="+mn-lt"/>
              </a:defRPr>
            </a:lvl1pPr>
            <a:lvl2pPr marL="0" indent="0" algn="ctr">
              <a:buFontTx/>
              <a:buNone/>
              <a:defRPr>
                <a:solidFill>
                  <a:schemeClr val="bg1"/>
                </a:solidFill>
                <a:latin typeface="+mn-lt"/>
              </a:defRPr>
            </a:lvl2pPr>
            <a:lvl3pPr marL="0" indent="0" algn="ctr">
              <a:buFontTx/>
              <a:buNone/>
              <a:defRPr>
                <a:solidFill>
                  <a:schemeClr val="bg1"/>
                </a:solidFill>
                <a:latin typeface="+mn-lt"/>
              </a:defRPr>
            </a:lvl3pPr>
            <a:lvl4pPr marL="0" indent="0" algn="ctr">
              <a:buFontTx/>
              <a:buNone/>
              <a:defRPr>
                <a:solidFill>
                  <a:schemeClr val="bg1"/>
                </a:solidFill>
                <a:latin typeface="+mn-lt"/>
              </a:defRPr>
            </a:lvl4pPr>
            <a:lvl5pPr marL="1828800" indent="0">
              <a:buFontTx/>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2">
            <a:extLst>
              <a:ext uri="{FF2B5EF4-FFF2-40B4-BE49-F238E27FC236}">
                <a16:creationId xmlns:a16="http://schemas.microsoft.com/office/drawing/2014/main" id="{044E4EA2-077C-BC9C-F177-992B780635CD}"/>
              </a:ext>
            </a:extLst>
          </p:cNvPr>
          <p:cNvSpPr>
            <a:spLocks noGrp="1"/>
          </p:cNvSpPr>
          <p:nvPr>
            <p:ph type="body" sz="quarter" idx="17"/>
          </p:nvPr>
        </p:nvSpPr>
        <p:spPr>
          <a:xfrm>
            <a:off x="8206248" y="2037453"/>
            <a:ext cx="3200400" cy="746125"/>
          </a:xfrm>
          <a:solidFill>
            <a:schemeClr val="accent1">
              <a:alpha val="80000"/>
            </a:schemeClr>
          </a:solidFill>
        </p:spPr>
        <p:txBody>
          <a:bodyPr/>
          <a:lstStyle>
            <a:lvl1pPr marL="0" indent="0" algn="ctr">
              <a:buFontTx/>
              <a:buNone/>
              <a:defRPr>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200195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a:t>Click to add title</a:t>
            </a:r>
          </a:p>
        </p:txBody>
      </p:sp>
    </p:spTree>
    <p:extLst>
      <p:ext uri="{BB962C8B-B14F-4D97-AF65-F5344CB8AC3E}">
        <p14:creationId xmlns:p14="http://schemas.microsoft.com/office/powerpoint/2010/main" val="4147324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33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36854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1723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300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C15F-593A-B07B-AAA5-1C983FEFA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C8A52A-7995-B5C3-34FD-6725EF752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E7B1B-300C-D316-5BE7-EF2975DC4259}"/>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5" name="Footer Placeholder 4">
            <a:extLst>
              <a:ext uri="{FF2B5EF4-FFF2-40B4-BE49-F238E27FC236}">
                <a16:creationId xmlns:a16="http://schemas.microsoft.com/office/drawing/2014/main" id="{730CE162-BB9D-B19D-7146-133BA3E5E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FA7C2-75E6-0E72-25AB-C0477C62BC0A}"/>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3168735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083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394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941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149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27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339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0297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787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879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4" y="2386744"/>
            <a:ext cx="9252693"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8D588F3F-F15C-40F7-AC9E-4EF473E190E6}"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213191514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A900-B84E-AB16-F91A-526301EB6D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6FDB8-1A6A-CF4E-D600-0052119F2C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62D3E6-AE9E-23F6-2565-A47B0AE6B8CB}"/>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5" name="Footer Placeholder 4">
            <a:extLst>
              <a:ext uri="{FF2B5EF4-FFF2-40B4-BE49-F238E27FC236}">
                <a16:creationId xmlns:a16="http://schemas.microsoft.com/office/drawing/2014/main" id="{9D47E8CD-5AF8-02C6-8C6D-76A3F5E46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BE587-C9A8-63BA-6085-4F0DCA1F7C37}"/>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1880277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588F3F-F15C-40F7-AC9E-4EF473E190E6}"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1749682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D588F3F-F15C-40F7-AC9E-4EF473E190E6}"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234541130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69653" y="2638044"/>
            <a:ext cx="438403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6" y="2638044"/>
            <a:ext cx="438735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8D588F3F-F15C-40F7-AC9E-4EF473E190E6}" type="datetimeFigureOut">
              <a:rPr lang="en-US" smtClean="0"/>
              <a:t>1/8/2025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3247948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35"/>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69652" y="3143250"/>
            <a:ext cx="4384032"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387355"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5"/>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D588F3F-F15C-40F7-AC9E-4EF473E190E6}"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F26CCC-E12E-4473-8192-940699CC3226}"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0308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588F3F-F15C-40F7-AC9E-4EF473E190E6}" type="datetimeFigureOut">
              <a:rPr lang="en-US" smtClean="0"/>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2023554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588F3F-F15C-40F7-AC9E-4EF473E190E6}" type="datetimeFigureOut">
              <a:rPr lang="en-US" smtClean="0"/>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194175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1" y="2243830"/>
            <a:ext cx="4387459"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0620"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D588F3F-F15C-40F7-AC9E-4EF473E190E6}" type="datetimeFigureOut">
              <a:rPr lang="en-US" smtClean="0"/>
              <a:t>1/8/2025</a:t>
            </a:fld>
            <a:endParaRPr lang="en-US"/>
          </a:p>
        </p:txBody>
      </p:sp>
      <p:sp>
        <p:nvSpPr>
          <p:cNvPr id="10" name="Footer Placeholder 9"/>
          <p:cNvSpPr>
            <a:spLocks noGrp="1"/>
          </p:cNvSpPr>
          <p:nvPr>
            <p:ph type="ftr" sz="quarter" idx="11"/>
          </p:nvPr>
        </p:nvSpPr>
        <p:spPr>
          <a:xfrm>
            <a:off x="854271" y="6236208"/>
            <a:ext cx="5075197"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3550462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6001" y="-42172"/>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50620" y="3549920"/>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D588F3F-F15C-40F7-AC9E-4EF473E190E6}" type="datetimeFigureOut">
              <a:rPr lang="en-US" smtClean="0"/>
              <a:t>1/8/2025</a:t>
            </a:fld>
            <a:endParaRPr lang="en-US"/>
          </a:p>
        </p:txBody>
      </p:sp>
      <p:sp>
        <p:nvSpPr>
          <p:cNvPr id="9" name="Footer Placeholder 8"/>
          <p:cNvSpPr>
            <a:spLocks noGrp="1"/>
          </p:cNvSpPr>
          <p:nvPr>
            <p:ph type="ftr" sz="quarter" idx="11"/>
          </p:nvPr>
        </p:nvSpPr>
        <p:spPr>
          <a:xfrm>
            <a:off x="853440" y="6236208"/>
            <a:ext cx="5071872"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1808590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588F3F-F15C-40F7-AC9E-4EF473E190E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2343527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588F3F-F15C-40F7-AC9E-4EF473E190E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26CCC-E12E-4473-8192-940699CC3226}" type="slidenum">
              <a:rPr lang="en-US" smtClean="0"/>
              <a:t>‹#›</a:t>
            </a:fld>
            <a:endParaRPr lang="en-US"/>
          </a:p>
        </p:txBody>
      </p:sp>
    </p:spTree>
    <p:extLst>
      <p:ext uri="{BB962C8B-B14F-4D97-AF65-F5344CB8AC3E}">
        <p14:creationId xmlns:p14="http://schemas.microsoft.com/office/powerpoint/2010/main" val="347312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A830-D7D4-0DC2-C41D-43E68B98F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2CABF2-E871-35E4-3A39-26F47EDF86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83710-1F65-CE23-5620-A021037C2F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54133-9B94-EA5B-2007-D0A573088AEB}"/>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6" name="Footer Placeholder 5">
            <a:extLst>
              <a:ext uri="{FF2B5EF4-FFF2-40B4-BE49-F238E27FC236}">
                <a16:creationId xmlns:a16="http://schemas.microsoft.com/office/drawing/2014/main" id="{8175B670-15C1-606C-6724-FDD4657A1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E9E5E9-A998-9A40-6023-5A7B70B2BED8}"/>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192777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200F-AFAA-8337-27B2-AA110965E3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B52723-FF53-FCD2-0309-C9AE4D7BB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B2DA4-53B2-3B11-F5E2-35EF1474A9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4B614C-B113-1107-21BE-EC6A3F2B8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487109-58C0-F921-ACFB-C56CECD143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2EE766-F9BA-07A7-8CB8-2A0A98567EDB}"/>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8" name="Footer Placeholder 7">
            <a:extLst>
              <a:ext uri="{FF2B5EF4-FFF2-40B4-BE49-F238E27FC236}">
                <a16:creationId xmlns:a16="http://schemas.microsoft.com/office/drawing/2014/main" id="{3830754A-4592-C6D4-759B-527A08438E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96E832-E2EE-49F7-73C9-FEFEFF16448F}"/>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87941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DCD8-0ED6-7DF8-A6CD-7D2D66408C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35692-FAB1-B666-A22F-C6041514DCC4}"/>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4" name="Footer Placeholder 3">
            <a:extLst>
              <a:ext uri="{FF2B5EF4-FFF2-40B4-BE49-F238E27FC236}">
                <a16:creationId xmlns:a16="http://schemas.microsoft.com/office/drawing/2014/main" id="{610CE3F2-C280-1DA3-8270-76281CCC3B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35DB6C-4EFD-1330-9159-87D47BCDFAAD}"/>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1764317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E7226-64D5-16E1-3F13-710FC57320F8}"/>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3" name="Footer Placeholder 2">
            <a:extLst>
              <a:ext uri="{FF2B5EF4-FFF2-40B4-BE49-F238E27FC236}">
                <a16:creationId xmlns:a16="http://schemas.microsoft.com/office/drawing/2014/main" id="{BA99EE86-832C-681A-C5C8-7A11E4D8FE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148E87-0ABD-F555-1356-F5F5CB2D7A93}"/>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2289983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FD06-0F88-2CBD-DD19-08CD901FA3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BF58BF-DD88-8169-D04F-A2CABAF4F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42E3B2-F3C1-4987-BDC9-3AE84B788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457A98-D0C8-56E9-E9DC-1F150A68B875}"/>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6" name="Footer Placeholder 5">
            <a:extLst>
              <a:ext uri="{FF2B5EF4-FFF2-40B4-BE49-F238E27FC236}">
                <a16:creationId xmlns:a16="http://schemas.microsoft.com/office/drawing/2014/main" id="{A7401EDB-4C32-DCBB-150F-E0E113D15D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0E534C-64B4-D3FB-28AE-F6CBBA5E5D2C}"/>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3328802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2034-0CD3-EB28-12B2-F78A5AA070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B5C5E1-6A81-BB12-7EAE-44523F856D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EF42EE-A5C3-B96D-74D4-8CA492A51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1FD0DE-55FE-2F05-D8EC-A7A18FB008B2}"/>
              </a:ext>
            </a:extLst>
          </p:cNvPr>
          <p:cNvSpPr>
            <a:spLocks noGrp="1"/>
          </p:cNvSpPr>
          <p:nvPr>
            <p:ph type="dt" sz="half" idx="10"/>
          </p:nvPr>
        </p:nvSpPr>
        <p:spPr/>
        <p:txBody>
          <a:bodyPr/>
          <a:lstStyle/>
          <a:p>
            <a:fld id="{249FB329-A903-F142-8EEA-E89EB44749D0}" type="datetimeFigureOut">
              <a:rPr lang="en-US" smtClean="0"/>
              <a:t>1/8/2025</a:t>
            </a:fld>
            <a:endParaRPr lang="en-US"/>
          </a:p>
        </p:txBody>
      </p:sp>
      <p:sp>
        <p:nvSpPr>
          <p:cNvPr id="6" name="Footer Placeholder 5">
            <a:extLst>
              <a:ext uri="{FF2B5EF4-FFF2-40B4-BE49-F238E27FC236}">
                <a16:creationId xmlns:a16="http://schemas.microsoft.com/office/drawing/2014/main" id="{B52AB981-9981-3696-585A-64EFBEB43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5FAFCB-6052-D909-AB75-561F48A60BF9}"/>
              </a:ext>
            </a:extLst>
          </p:cNvPr>
          <p:cNvSpPr>
            <a:spLocks noGrp="1"/>
          </p:cNvSpPr>
          <p:nvPr>
            <p:ph type="sldNum" sz="quarter" idx="12"/>
          </p:nvPr>
        </p:nvSpPr>
        <p:spPr/>
        <p:txBody>
          <a:bodyPr/>
          <a:lstStyle/>
          <a:p>
            <a:fld id="{EC860CDE-8843-5648-8BEF-B5469AFE23AF}" type="slidenum">
              <a:rPr lang="en-US" smtClean="0"/>
              <a:t>‹#›</a:t>
            </a:fld>
            <a:endParaRPr lang="en-US"/>
          </a:p>
        </p:txBody>
      </p:sp>
    </p:spTree>
    <p:extLst>
      <p:ext uri="{BB962C8B-B14F-4D97-AF65-F5344CB8AC3E}">
        <p14:creationId xmlns:p14="http://schemas.microsoft.com/office/powerpoint/2010/main" val="2036760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B61803-AD2D-6B66-DEDE-1D88018CA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98358-F7E9-DF09-F151-B0D01F6FE7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CA85F-ACDE-A516-B9D1-A06E7293B3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9FB329-A903-F142-8EEA-E89EB44749D0}" type="datetimeFigureOut">
              <a:rPr lang="en-US" smtClean="0"/>
              <a:t>1/8/2025</a:t>
            </a:fld>
            <a:endParaRPr lang="en-US"/>
          </a:p>
        </p:txBody>
      </p:sp>
      <p:sp>
        <p:nvSpPr>
          <p:cNvPr id="5" name="Footer Placeholder 4">
            <a:extLst>
              <a:ext uri="{FF2B5EF4-FFF2-40B4-BE49-F238E27FC236}">
                <a16:creationId xmlns:a16="http://schemas.microsoft.com/office/drawing/2014/main" id="{65B8E777-1B67-F218-8F66-DCD8B715AA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042506A-048E-9B43-F57A-77991E7E0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860CDE-8843-5648-8BEF-B5469AFE23AF}" type="slidenum">
              <a:rPr lang="en-US" smtClean="0"/>
              <a:t>‹#›</a:t>
            </a:fld>
            <a:endParaRPr lang="en-US"/>
          </a:p>
        </p:txBody>
      </p:sp>
    </p:spTree>
    <p:extLst>
      <p:ext uri="{BB962C8B-B14F-4D97-AF65-F5344CB8AC3E}">
        <p14:creationId xmlns:p14="http://schemas.microsoft.com/office/powerpoint/2010/main" val="4279081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6" r:id="rId15"/>
    <p:sldLayoutId id="2147483668" r:id="rId16"/>
    <p:sldLayoutId id="214748366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6000"/>
            <a:lum/>
            <a:extLst>
              <a:ext uri="{BEBA8EAE-BF5A-486C-A8C5-ECC9F3942E4B}">
                <a14:imgProps xmlns:a14="http://schemas.microsoft.com/office/drawing/2010/main">
                  <a14:imgLayer r:embed="rId14">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67949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71924" y="6238816"/>
            <a:ext cx="2753747"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8D588F3F-F15C-40F7-AC9E-4EF473E190E6}" type="datetimeFigureOut">
              <a:rPr lang="en-US" smtClean="0"/>
              <a:t>1/8/2025</a:t>
            </a:fld>
            <a:endParaRPr lang="en-US"/>
          </a:p>
        </p:txBody>
      </p:sp>
      <p:sp>
        <p:nvSpPr>
          <p:cNvPr id="5" name="Footer Placeholder 4"/>
          <p:cNvSpPr>
            <a:spLocks noGrp="1"/>
          </p:cNvSpPr>
          <p:nvPr>
            <p:ph type="ftr" sz="quarter" idx="3"/>
          </p:nvPr>
        </p:nvSpPr>
        <p:spPr>
          <a:xfrm>
            <a:off x="1469652" y="6236208"/>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986816" y="6217920"/>
            <a:ext cx="48768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EF26CCC-E12E-4473-8192-940699CC3226}" type="slidenum">
              <a:rPr lang="en-US" smtClean="0"/>
              <a:t>‹#›</a:t>
            </a:fld>
            <a:endParaRPr lang="en-US"/>
          </a:p>
        </p:txBody>
      </p:sp>
    </p:spTree>
    <p:extLst>
      <p:ext uri="{BB962C8B-B14F-4D97-AF65-F5344CB8AC3E}">
        <p14:creationId xmlns:p14="http://schemas.microsoft.com/office/powerpoint/2010/main" val="3023779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37.emf"/><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9.e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5.jpe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mailto:enaiser@tamu.edu" TargetMode="External"/><Relationship Id="rId5" Type="http://schemas.openxmlformats.org/officeDocument/2006/relationships/hyperlink" Target="mailto:gnaufal@tamu.edu" TargetMode="Externa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7.sv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building with a domed roof&#10;&#10;Description automatically generated with low confidence">
            <a:extLst>
              <a:ext uri="{FF2B5EF4-FFF2-40B4-BE49-F238E27FC236}">
                <a16:creationId xmlns:a16="http://schemas.microsoft.com/office/drawing/2014/main" id="{9F0F9903-82CA-F916-C923-C2519848E55D}"/>
              </a:ext>
            </a:extLst>
          </p:cNvPr>
          <p:cNvPicPr>
            <a:picLocks noGrp="1" noChangeAspect="1"/>
          </p:cNvPicPr>
          <p:nvPr>
            <p:ph type="pic" sz="quarter" idx="10"/>
          </p:nvPr>
        </p:nvPicPr>
        <p:blipFill>
          <a:blip r:embed="rId2"/>
          <a:srcRect l="27004" r="27004"/>
          <a:stretch>
            <a:fillRect/>
          </a:stretch>
        </p:blipFill>
        <p:spPr/>
      </p:pic>
      <p:sp>
        <p:nvSpPr>
          <p:cNvPr id="3" name="Title 2">
            <a:extLst>
              <a:ext uri="{FF2B5EF4-FFF2-40B4-BE49-F238E27FC236}">
                <a16:creationId xmlns:a16="http://schemas.microsoft.com/office/drawing/2014/main" id="{8E8C9F8F-18CE-34FE-0E38-506E808A895C}"/>
              </a:ext>
            </a:extLst>
          </p:cNvPr>
          <p:cNvSpPr>
            <a:spLocks noGrp="1"/>
          </p:cNvSpPr>
          <p:nvPr>
            <p:ph type="title"/>
          </p:nvPr>
        </p:nvSpPr>
        <p:spPr>
          <a:xfrm>
            <a:off x="4729162" y="1603238"/>
            <a:ext cx="7462837" cy="2774071"/>
          </a:xfrm>
        </p:spPr>
        <p:txBody>
          <a:bodyPr>
            <a:noAutofit/>
          </a:bodyPr>
          <a:lstStyle/>
          <a:p>
            <a:r>
              <a:rPr lang="en-US" sz="4000">
                <a:latin typeface="Anton" pitchFamily="2" charset="77"/>
              </a:rPr>
              <a:t>Justice Beyond the Cities: the State of Rural Public Defense in Texas </a:t>
            </a:r>
            <a:br>
              <a:rPr lang="en-US" sz="4000">
                <a:latin typeface="Anton" pitchFamily="2" charset="77"/>
              </a:rPr>
            </a:br>
            <a:r>
              <a:rPr lang="en-US" sz="4000">
                <a:latin typeface="Anton" pitchFamily="2" charset="77"/>
              </a:rPr>
              <a:t>&amp; </a:t>
            </a:r>
            <a:br>
              <a:rPr lang="en-US" sz="4000">
                <a:latin typeface="Anton" pitchFamily="2" charset="77"/>
              </a:rPr>
            </a:br>
            <a:r>
              <a:rPr lang="en-US" sz="4000">
                <a:latin typeface="Anton" pitchFamily="2" charset="77"/>
              </a:rPr>
              <a:t>TIDC’s FY26-27 Legislative Appropriations Request </a:t>
            </a:r>
          </a:p>
        </p:txBody>
      </p:sp>
      <p:sp>
        <p:nvSpPr>
          <p:cNvPr id="4" name="Text Placeholder 3">
            <a:extLst>
              <a:ext uri="{FF2B5EF4-FFF2-40B4-BE49-F238E27FC236}">
                <a16:creationId xmlns:a16="http://schemas.microsoft.com/office/drawing/2014/main" id="{8DC5A9D2-2901-53B9-252C-6ED3867A7710}"/>
              </a:ext>
            </a:extLst>
          </p:cNvPr>
          <p:cNvSpPr>
            <a:spLocks noGrp="1"/>
          </p:cNvSpPr>
          <p:nvPr>
            <p:ph type="body" idx="1"/>
          </p:nvPr>
        </p:nvSpPr>
        <p:spPr>
          <a:xfrm>
            <a:off x="5535560" y="5199187"/>
            <a:ext cx="5811889" cy="941388"/>
          </a:xfrm>
        </p:spPr>
        <p:txBody>
          <a:bodyPr vert="horz" lIns="91440" tIns="45720" rIns="91440" bIns="45720" rtlCol="0" anchor="t">
            <a:normAutofit/>
          </a:bodyPr>
          <a:lstStyle/>
          <a:p>
            <a:r>
              <a:rPr lang="en-US">
                <a:latin typeface="Montserrat SemiBold"/>
              </a:rPr>
              <a:t>Webinar</a:t>
            </a:r>
            <a:br>
              <a:rPr lang="en-US">
                <a:latin typeface="Montserrat SemiBold"/>
              </a:rPr>
            </a:br>
            <a:r>
              <a:rPr lang="en-US">
                <a:latin typeface="Montserrat SemiBold"/>
              </a:rPr>
              <a:t>January 8, 2024, 1pm</a:t>
            </a:r>
            <a:endParaRPr lang="en-US">
              <a:latin typeface="Montserrat SemiBold" panose="00000700000000000000" pitchFamily="2" charset="0"/>
            </a:endParaRPr>
          </a:p>
        </p:txBody>
      </p:sp>
      <p:sp>
        <p:nvSpPr>
          <p:cNvPr id="7" name="Freeform 12">
            <a:extLst>
              <a:ext uri="{FF2B5EF4-FFF2-40B4-BE49-F238E27FC236}">
                <a16:creationId xmlns:a16="http://schemas.microsoft.com/office/drawing/2014/main" id="{24523FE5-97B7-A5D5-A70A-13781EAC65DB}"/>
              </a:ext>
            </a:extLst>
          </p:cNvPr>
          <p:cNvSpPr/>
          <p:nvPr/>
        </p:nvSpPr>
        <p:spPr>
          <a:xfrm>
            <a:off x="5535560" y="4673948"/>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0E3B70D3-109B-CB13-6F21-1846B899D0EF}"/>
              </a:ext>
            </a:extLst>
          </p:cNvPr>
          <p:cNvSpPr/>
          <p:nvPr/>
        </p:nvSpPr>
        <p:spPr>
          <a:xfrm>
            <a:off x="5871048" y="4673948"/>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14">
            <a:extLst>
              <a:ext uri="{FF2B5EF4-FFF2-40B4-BE49-F238E27FC236}">
                <a16:creationId xmlns:a16="http://schemas.microsoft.com/office/drawing/2014/main" id="{025D5841-3CAB-F778-81EA-8F0F356A2722}"/>
              </a:ext>
            </a:extLst>
          </p:cNvPr>
          <p:cNvSpPr/>
          <p:nvPr/>
        </p:nvSpPr>
        <p:spPr>
          <a:xfrm>
            <a:off x="6206536" y="4673948"/>
            <a:ext cx="228600" cy="228600"/>
          </a:xfrm>
          <a:prstGeom prst="ellipse">
            <a:avLst/>
          </a:prstGeom>
          <a:solidFill>
            <a:schemeClr val="tx2">
              <a:lumMod val="25000"/>
              <a:lumOff val="75000"/>
            </a:schemeClr>
          </a:solidFill>
        </p:spPr>
        <p:txBody>
          <a:bodyPr/>
          <a:lstStyle/>
          <a:p>
            <a:endParaRPr lang="en-US"/>
          </a:p>
        </p:txBody>
      </p:sp>
    </p:spTree>
    <p:extLst>
      <p:ext uri="{BB962C8B-B14F-4D97-AF65-F5344CB8AC3E}">
        <p14:creationId xmlns:p14="http://schemas.microsoft.com/office/powerpoint/2010/main" val="424317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1B638-EBC0-2647-EE7F-070489199B28}"/>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F6B1D186-F9E2-0D24-4D27-F4FB27CF5573}"/>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7923027E-61F0-35E1-CCE4-1190D6E756BD}"/>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Google Shape;218;p34">
            <a:extLst>
              <a:ext uri="{FF2B5EF4-FFF2-40B4-BE49-F238E27FC236}">
                <a16:creationId xmlns:a16="http://schemas.microsoft.com/office/drawing/2014/main" id="{E8461709-FCB6-24B9-4106-7AD1BC370A28}"/>
              </a:ext>
            </a:extLst>
          </p:cNvPr>
          <p:cNvSpPr txBox="1">
            <a:spLocks/>
          </p:cNvSpPr>
          <p:nvPr/>
        </p:nvSpPr>
        <p:spPr>
          <a:xfrm>
            <a:off x="4798171" y="2410000"/>
            <a:ext cx="6221600" cy="26710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Commissioner"/>
              <a:buNone/>
              <a:defRPr sz="8000" b="1" i="0" u="none" strike="noStrike" cap="none">
                <a:solidFill>
                  <a:schemeClr val="dk1"/>
                </a:solidFill>
                <a:latin typeface="Commissioner"/>
                <a:ea typeface="Commissioner"/>
                <a:cs typeface="Commissioner"/>
                <a:sym typeface="Commissioner"/>
              </a:defRPr>
            </a:lvl1pPr>
            <a:lvl2pPr marR="0" lvl="1"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2pPr>
            <a:lvl3pPr marR="0" lvl="2"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3pPr>
            <a:lvl4pPr marR="0" lvl="3"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4pPr>
            <a:lvl5pPr marR="0" lvl="4"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5pPr>
            <a:lvl6pPr marR="0" lvl="5"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6pPr>
            <a:lvl7pPr marR="0" lvl="6"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7pPr>
            <a:lvl8pPr marR="0" lvl="7"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8pPr>
            <a:lvl9pPr marR="0" lvl="8"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9pPr>
          </a:lstStyle>
          <a:p>
            <a:pPr defTabSz="609630">
              <a:buClr>
                <a:srgbClr val="BB6E6E"/>
              </a:buClr>
              <a:defRPr/>
            </a:pPr>
            <a:r>
              <a:rPr lang="en-US" sz="5334" kern="0">
                <a:solidFill>
                  <a:srgbClr val="4A0A0A"/>
                </a:solidFill>
              </a:rPr>
              <a:t>Biggest Issue Facing Indigent Defense in (Rural) Texas</a:t>
            </a:r>
          </a:p>
        </p:txBody>
      </p:sp>
      <p:cxnSp>
        <p:nvCxnSpPr>
          <p:cNvPr id="9" name="Google Shape;221;p34">
            <a:extLst>
              <a:ext uri="{FF2B5EF4-FFF2-40B4-BE49-F238E27FC236}">
                <a16:creationId xmlns:a16="http://schemas.microsoft.com/office/drawing/2014/main" id="{D81EEBFF-8BAF-FC5E-3651-CCA5A3C1F8F4}"/>
              </a:ext>
            </a:extLst>
          </p:cNvPr>
          <p:cNvCxnSpPr/>
          <p:nvPr/>
        </p:nvCxnSpPr>
        <p:spPr>
          <a:xfrm>
            <a:off x="4453467" y="2148500"/>
            <a:ext cx="0" cy="3194000"/>
          </a:xfrm>
          <a:prstGeom prst="straightConnector1">
            <a:avLst/>
          </a:prstGeom>
          <a:noFill/>
          <a:ln w="38100" cap="flat" cmpd="sng">
            <a:solidFill>
              <a:schemeClr val="tx2">
                <a:lumMod val="50000"/>
              </a:schemeClr>
            </a:solidFill>
            <a:prstDash val="solid"/>
            <a:round/>
            <a:headEnd type="none" w="med" len="med"/>
            <a:tailEnd type="none" w="med" len="med"/>
          </a:ln>
        </p:spPr>
      </p:cxnSp>
    </p:spTree>
    <p:extLst>
      <p:ext uri="{BB962C8B-B14F-4D97-AF65-F5344CB8AC3E}">
        <p14:creationId xmlns:p14="http://schemas.microsoft.com/office/powerpoint/2010/main" val="93142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1;p36">
            <a:extLst>
              <a:ext uri="{FF2B5EF4-FFF2-40B4-BE49-F238E27FC236}">
                <a16:creationId xmlns:a16="http://schemas.microsoft.com/office/drawing/2014/main" id="{367DBB9A-800C-5A2C-8E25-1C6A3F247BDD}"/>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2CA7A54C-0DE1-B528-63CE-1EC96ADC62F2}"/>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19732ED2-07C3-FA6E-62CB-534374AFA8AA}"/>
              </a:ext>
            </a:extLst>
          </p:cNvPr>
          <p:cNvSpPr txBox="1">
            <a:spLocks/>
          </p:cNvSpPr>
          <p:nvPr/>
        </p:nvSpPr>
        <p:spPr>
          <a:xfrm>
            <a:off x="185491" y="203199"/>
            <a:ext cx="88569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3200" spc="67">
                <a:solidFill>
                  <a:sysClr val="window" lastClr="FFFFFF"/>
                </a:solidFill>
                <a:latin typeface="Calibri"/>
              </a:rPr>
              <a:t>We asked</a:t>
            </a:r>
            <a:endParaRPr lang="en-US" sz="2667" spc="67">
              <a:solidFill>
                <a:sysClr val="window" lastClr="FFFFFF"/>
              </a:solidFill>
              <a:latin typeface="Calibri"/>
            </a:endParaRPr>
          </a:p>
        </p:txBody>
      </p:sp>
      <p:sp>
        <p:nvSpPr>
          <p:cNvPr id="9" name="Content Placeholder 8">
            <a:extLst>
              <a:ext uri="{FF2B5EF4-FFF2-40B4-BE49-F238E27FC236}">
                <a16:creationId xmlns:a16="http://schemas.microsoft.com/office/drawing/2014/main" id="{D6269D24-080B-E84E-6572-7509E943A21C}"/>
              </a:ext>
            </a:extLst>
          </p:cNvPr>
          <p:cNvSpPr>
            <a:spLocks noGrp="1"/>
          </p:cNvSpPr>
          <p:nvPr>
            <p:ph idx="1"/>
          </p:nvPr>
        </p:nvSpPr>
        <p:spPr>
          <a:xfrm>
            <a:off x="406400" y="1944505"/>
            <a:ext cx="3060701" cy="4081431"/>
          </a:xfrm>
        </p:spPr>
        <p:txBody>
          <a:bodyPr>
            <a:normAutofit/>
          </a:bodyPr>
          <a:lstStyle/>
          <a:p>
            <a:r>
              <a:rPr lang="en-US" sz="3000"/>
              <a:t>Tell us about indigent defense in your area</a:t>
            </a:r>
          </a:p>
          <a:p>
            <a:endParaRPr lang="en-US" sz="3000"/>
          </a:p>
          <a:p>
            <a:endParaRPr lang="en-US" sz="2733"/>
          </a:p>
          <a:p>
            <a:endParaRPr lang="en-US" sz="3000"/>
          </a:p>
        </p:txBody>
      </p:sp>
      <p:sp>
        <p:nvSpPr>
          <p:cNvPr id="4" name="Content Placeholder 8">
            <a:extLst>
              <a:ext uri="{FF2B5EF4-FFF2-40B4-BE49-F238E27FC236}">
                <a16:creationId xmlns:a16="http://schemas.microsoft.com/office/drawing/2014/main" id="{5D6F251F-2A13-A447-9743-9C625CB3CE62}"/>
              </a:ext>
            </a:extLst>
          </p:cNvPr>
          <p:cNvSpPr txBox="1">
            <a:spLocks/>
          </p:cNvSpPr>
          <p:nvPr/>
        </p:nvSpPr>
        <p:spPr>
          <a:xfrm>
            <a:off x="4949372" y="1421653"/>
            <a:ext cx="6718301" cy="525431"/>
          </a:xfrm>
          <a:prstGeom prst="rect">
            <a:avLst/>
          </a:prstGeom>
        </p:spPr>
        <p:txBody>
          <a:bodyPr vert="horz" lIns="60960" tIns="30480" rIns="60960" bIns="3048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2400" i="1">
                <a:solidFill>
                  <a:prstClr val="black"/>
                </a:solidFill>
                <a:latin typeface="Calibri"/>
              </a:rPr>
              <a:t>Survey Respondents Perception of Issues related to Indigent Defense</a:t>
            </a:r>
          </a:p>
          <a:p>
            <a:pPr marL="228611" indent="-228611" defTabSz="609630"/>
            <a:endParaRPr lang="en-US" sz="2400" i="1">
              <a:solidFill>
                <a:prstClr val="black"/>
              </a:solidFill>
              <a:latin typeface="Calibri"/>
            </a:endParaRPr>
          </a:p>
        </p:txBody>
      </p:sp>
      <p:pic>
        <p:nvPicPr>
          <p:cNvPr id="6" name="Picture 5">
            <a:extLst>
              <a:ext uri="{FF2B5EF4-FFF2-40B4-BE49-F238E27FC236}">
                <a16:creationId xmlns:a16="http://schemas.microsoft.com/office/drawing/2014/main" id="{BC8232C0-EA82-A843-08BB-9727C0AD6A4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0400" y="1878177"/>
            <a:ext cx="7197272" cy="4214088"/>
          </a:xfrm>
          <a:prstGeom prst="rect">
            <a:avLst/>
          </a:prstGeom>
          <a:noFill/>
          <a:ln>
            <a:noFill/>
          </a:ln>
        </p:spPr>
      </p:pic>
    </p:spTree>
    <p:extLst>
      <p:ext uri="{BB962C8B-B14F-4D97-AF65-F5344CB8AC3E}">
        <p14:creationId xmlns:p14="http://schemas.microsoft.com/office/powerpoint/2010/main" val="2388670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1;p36">
            <a:extLst>
              <a:ext uri="{FF2B5EF4-FFF2-40B4-BE49-F238E27FC236}">
                <a16:creationId xmlns:a16="http://schemas.microsoft.com/office/drawing/2014/main" id="{367DBB9A-800C-5A2C-8E25-1C6A3F247BDD}"/>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2CA7A54C-0DE1-B528-63CE-1EC96ADC62F2}"/>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19732ED2-07C3-FA6E-62CB-534374AFA8AA}"/>
              </a:ext>
            </a:extLst>
          </p:cNvPr>
          <p:cNvSpPr txBox="1">
            <a:spLocks/>
          </p:cNvSpPr>
          <p:nvPr/>
        </p:nvSpPr>
        <p:spPr>
          <a:xfrm>
            <a:off x="185491" y="203199"/>
            <a:ext cx="88569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3200" spc="67">
                <a:solidFill>
                  <a:sysClr val="window" lastClr="FFFFFF"/>
                </a:solidFill>
                <a:latin typeface="Calibri"/>
              </a:rPr>
              <a:t>Main Takeaway: Attorney Availability Crisis</a:t>
            </a:r>
            <a:endParaRPr lang="en-US" sz="2667" spc="67">
              <a:solidFill>
                <a:sysClr val="window" lastClr="FFFFFF"/>
              </a:solidFill>
              <a:latin typeface="Calibri"/>
            </a:endParaRPr>
          </a:p>
        </p:txBody>
      </p:sp>
      <p:sp>
        <p:nvSpPr>
          <p:cNvPr id="2" name="Content Placeholder 8">
            <a:extLst>
              <a:ext uri="{FF2B5EF4-FFF2-40B4-BE49-F238E27FC236}">
                <a16:creationId xmlns:a16="http://schemas.microsoft.com/office/drawing/2014/main" id="{348BC9EF-9A5A-4F9D-292B-F964EFBC652F}"/>
              </a:ext>
            </a:extLst>
          </p:cNvPr>
          <p:cNvSpPr txBox="1">
            <a:spLocks/>
          </p:cNvSpPr>
          <p:nvPr/>
        </p:nvSpPr>
        <p:spPr>
          <a:xfrm>
            <a:off x="448355" y="1616884"/>
            <a:ext cx="5901645" cy="1016000"/>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3000">
                <a:solidFill>
                  <a:prstClr val="black"/>
                </a:solidFill>
                <a:latin typeface="Calibri"/>
              </a:rPr>
              <a:t># of attorneys taking indigent cases</a:t>
            </a: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sp>
        <p:nvSpPr>
          <p:cNvPr id="4" name="Arrow: Down 3">
            <a:extLst>
              <a:ext uri="{FF2B5EF4-FFF2-40B4-BE49-F238E27FC236}">
                <a16:creationId xmlns:a16="http://schemas.microsoft.com/office/drawing/2014/main" id="{3807187B-BF65-B71F-D6A7-3BD59A77FBA2}"/>
              </a:ext>
            </a:extLst>
          </p:cNvPr>
          <p:cNvSpPr/>
          <p:nvPr/>
        </p:nvSpPr>
        <p:spPr>
          <a:xfrm>
            <a:off x="9091839" y="5054601"/>
            <a:ext cx="381000" cy="641883"/>
          </a:xfrm>
          <a:prstGeom prst="down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6" name="Content Placeholder 8">
            <a:extLst>
              <a:ext uri="{FF2B5EF4-FFF2-40B4-BE49-F238E27FC236}">
                <a16:creationId xmlns:a16="http://schemas.microsoft.com/office/drawing/2014/main" id="{6C9B7C96-F0FD-997D-A014-90B1EC4F5AEF}"/>
              </a:ext>
            </a:extLst>
          </p:cNvPr>
          <p:cNvSpPr txBox="1">
            <a:spLocks/>
          </p:cNvSpPr>
          <p:nvPr/>
        </p:nvSpPr>
        <p:spPr>
          <a:xfrm>
            <a:off x="9640434" y="4973878"/>
            <a:ext cx="2267086" cy="1152602"/>
          </a:xfrm>
          <a:prstGeom prst="rect">
            <a:avLst/>
          </a:prstGeom>
        </p:spPr>
        <p:txBody>
          <a:bodyPr vert="horz" lIns="60960" tIns="30480" rIns="60960" bIns="3048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3000" dirty="0">
                <a:solidFill>
                  <a:prstClr val="black"/>
                </a:solidFill>
                <a:latin typeface="Calibri"/>
              </a:rPr>
              <a:t>27% decline in number of rural attorneys taking at least one indigent defense case</a:t>
            </a:r>
          </a:p>
          <a:p>
            <a:pPr marL="228611" indent="-228611" defTabSz="609630"/>
            <a:endParaRPr lang="en-US" sz="3000" dirty="0">
              <a:solidFill>
                <a:prstClr val="black"/>
              </a:solidFill>
              <a:latin typeface="Calibri"/>
            </a:endParaRPr>
          </a:p>
          <a:p>
            <a:pPr marL="228611" indent="-228611" defTabSz="609630"/>
            <a:endParaRPr lang="en-US" sz="2733" dirty="0">
              <a:solidFill>
                <a:prstClr val="black"/>
              </a:solidFill>
              <a:latin typeface="Calibri"/>
            </a:endParaRPr>
          </a:p>
          <a:p>
            <a:pPr marL="228611" indent="-228611" defTabSz="609630"/>
            <a:endParaRPr lang="en-US" sz="3000" dirty="0">
              <a:solidFill>
                <a:prstClr val="black"/>
              </a:solidFill>
              <a:latin typeface="Calibri"/>
            </a:endParaRPr>
          </a:p>
        </p:txBody>
      </p:sp>
      <p:pic>
        <p:nvPicPr>
          <p:cNvPr id="14" name="Picture 13">
            <a:extLst>
              <a:ext uri="{FF2B5EF4-FFF2-40B4-BE49-F238E27FC236}">
                <a16:creationId xmlns:a16="http://schemas.microsoft.com/office/drawing/2014/main" id="{FB0D0A44-5820-69A1-B038-7E33DD45E4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65625"/>
            <a:ext cx="6460445" cy="3875811"/>
          </a:xfrm>
          <a:prstGeom prst="rect">
            <a:avLst/>
          </a:prstGeom>
          <a:noFill/>
          <a:ln>
            <a:noFill/>
          </a:ln>
        </p:spPr>
      </p:pic>
      <p:sp>
        <p:nvSpPr>
          <p:cNvPr id="9" name="Content Placeholder 8">
            <a:extLst>
              <a:ext uri="{FF2B5EF4-FFF2-40B4-BE49-F238E27FC236}">
                <a16:creationId xmlns:a16="http://schemas.microsoft.com/office/drawing/2014/main" id="{449C4B08-C0AD-3F6D-5660-BFADAB32E773}"/>
              </a:ext>
            </a:extLst>
          </p:cNvPr>
          <p:cNvSpPr txBox="1">
            <a:spLocks/>
          </p:cNvSpPr>
          <p:nvPr/>
        </p:nvSpPr>
        <p:spPr>
          <a:xfrm>
            <a:off x="3515360" y="4125897"/>
            <a:ext cx="559504" cy="329649"/>
          </a:xfrm>
          <a:prstGeom prst="rect">
            <a:avLst/>
          </a:prstGeom>
        </p:spPr>
        <p:txBody>
          <a:bodyPr vert="horz" lIns="60960" tIns="30480" rIns="60960" bIns="3048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1500" dirty="0">
                <a:solidFill>
                  <a:prstClr val="black"/>
                </a:solidFill>
                <a:latin typeface="Courier New" panose="02070309020205020404" pitchFamily="49" charset="0"/>
                <a:cs typeface="Courier New" panose="02070309020205020404" pitchFamily="49" charset="0"/>
              </a:rPr>
              <a:t>1926</a:t>
            </a:r>
          </a:p>
          <a:p>
            <a:pPr marL="228611" indent="-228611" defTabSz="609630"/>
            <a:endParaRPr lang="en-US" sz="3000" dirty="0">
              <a:solidFill>
                <a:prstClr val="black"/>
              </a:solidFill>
              <a:latin typeface="Calibri"/>
            </a:endParaRPr>
          </a:p>
          <a:p>
            <a:pPr marL="228611" indent="-228611" defTabSz="609630"/>
            <a:endParaRPr lang="en-US" sz="2733" dirty="0">
              <a:solidFill>
                <a:prstClr val="black"/>
              </a:solidFill>
              <a:latin typeface="Calibri"/>
            </a:endParaRPr>
          </a:p>
          <a:p>
            <a:pPr marL="228611" indent="-228611" defTabSz="609630"/>
            <a:endParaRPr lang="en-US" sz="3000" dirty="0">
              <a:solidFill>
                <a:prstClr val="black"/>
              </a:solidFill>
              <a:latin typeface="Calibri"/>
            </a:endParaRPr>
          </a:p>
        </p:txBody>
      </p:sp>
      <p:sp>
        <p:nvSpPr>
          <p:cNvPr id="10" name="Content Placeholder 8">
            <a:extLst>
              <a:ext uri="{FF2B5EF4-FFF2-40B4-BE49-F238E27FC236}">
                <a16:creationId xmlns:a16="http://schemas.microsoft.com/office/drawing/2014/main" id="{62F61218-636F-5701-EBA3-3AB288DDAFBD}"/>
              </a:ext>
            </a:extLst>
          </p:cNvPr>
          <p:cNvSpPr txBox="1">
            <a:spLocks/>
          </p:cNvSpPr>
          <p:nvPr/>
        </p:nvSpPr>
        <p:spPr>
          <a:xfrm>
            <a:off x="8156086" y="4403530"/>
            <a:ext cx="559504" cy="329649"/>
          </a:xfrm>
          <a:prstGeom prst="rect">
            <a:avLst/>
          </a:prstGeom>
        </p:spPr>
        <p:txBody>
          <a:bodyPr vert="horz" lIns="60960" tIns="30480" rIns="60960" bIns="3048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1500" dirty="0">
                <a:solidFill>
                  <a:prstClr val="black"/>
                </a:solidFill>
                <a:latin typeface="Courier New" panose="02070309020205020404" pitchFamily="49" charset="0"/>
                <a:cs typeface="Courier New" panose="02070309020205020404" pitchFamily="49" charset="0"/>
              </a:rPr>
              <a:t>1406</a:t>
            </a:r>
          </a:p>
          <a:p>
            <a:pPr marL="228611" indent="-228611" defTabSz="609630"/>
            <a:endParaRPr lang="en-US" sz="3000" dirty="0">
              <a:solidFill>
                <a:prstClr val="black"/>
              </a:solidFill>
              <a:latin typeface="Calibri"/>
            </a:endParaRPr>
          </a:p>
          <a:p>
            <a:pPr marL="228611" indent="-228611" defTabSz="609630"/>
            <a:endParaRPr lang="en-US" sz="2733" dirty="0">
              <a:solidFill>
                <a:prstClr val="black"/>
              </a:solidFill>
              <a:latin typeface="Calibri"/>
            </a:endParaRPr>
          </a:p>
          <a:p>
            <a:pPr marL="228611" indent="-228611" defTabSz="609630"/>
            <a:endParaRPr lang="en-US" sz="3000" dirty="0">
              <a:solidFill>
                <a:prstClr val="black"/>
              </a:solidFill>
              <a:latin typeface="Calibri"/>
            </a:endParaRPr>
          </a:p>
        </p:txBody>
      </p:sp>
      <p:cxnSp>
        <p:nvCxnSpPr>
          <p:cNvPr id="12" name="Straight Connector 11">
            <a:extLst>
              <a:ext uri="{FF2B5EF4-FFF2-40B4-BE49-F238E27FC236}">
                <a16:creationId xmlns:a16="http://schemas.microsoft.com/office/drawing/2014/main" id="{6339A875-51A2-716B-83BC-E726AB1EA82E}"/>
              </a:ext>
            </a:extLst>
          </p:cNvPr>
          <p:cNvCxnSpPr>
            <a:cxnSpLocks/>
          </p:cNvCxnSpPr>
          <p:nvPr/>
        </p:nvCxnSpPr>
        <p:spPr>
          <a:xfrm flipV="1">
            <a:off x="3348377" y="4373134"/>
            <a:ext cx="166983" cy="164825"/>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FF5C09E-7826-94B9-8B5F-2B823D40108C}"/>
              </a:ext>
            </a:extLst>
          </p:cNvPr>
          <p:cNvCxnSpPr>
            <a:cxnSpLocks/>
          </p:cNvCxnSpPr>
          <p:nvPr/>
        </p:nvCxnSpPr>
        <p:spPr>
          <a:xfrm flipH="1" flipV="1">
            <a:off x="8493760" y="4714240"/>
            <a:ext cx="143067" cy="22084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35678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1;p36">
            <a:extLst>
              <a:ext uri="{FF2B5EF4-FFF2-40B4-BE49-F238E27FC236}">
                <a16:creationId xmlns:a16="http://schemas.microsoft.com/office/drawing/2014/main" id="{367DBB9A-800C-5A2C-8E25-1C6A3F247BDD}"/>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2CA7A54C-0DE1-B528-63CE-1EC96ADC62F2}"/>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19732ED2-07C3-FA6E-62CB-534374AFA8AA}"/>
              </a:ext>
            </a:extLst>
          </p:cNvPr>
          <p:cNvSpPr txBox="1">
            <a:spLocks/>
          </p:cNvSpPr>
          <p:nvPr/>
        </p:nvSpPr>
        <p:spPr>
          <a:xfrm>
            <a:off x="185491" y="203199"/>
            <a:ext cx="88569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3200" spc="67">
                <a:solidFill>
                  <a:sysClr val="window" lastClr="FFFFFF"/>
                </a:solidFill>
                <a:latin typeface="Calibri"/>
              </a:rPr>
              <a:t>Main Takeaway: Attorney Availability Crisis</a:t>
            </a:r>
            <a:endParaRPr lang="en-US" sz="2667" spc="67">
              <a:solidFill>
                <a:sysClr val="window" lastClr="FFFFFF"/>
              </a:solidFill>
              <a:latin typeface="Calibri"/>
            </a:endParaRPr>
          </a:p>
        </p:txBody>
      </p:sp>
      <p:sp>
        <p:nvSpPr>
          <p:cNvPr id="8" name="Content Placeholder 8">
            <a:extLst>
              <a:ext uri="{FF2B5EF4-FFF2-40B4-BE49-F238E27FC236}">
                <a16:creationId xmlns:a16="http://schemas.microsoft.com/office/drawing/2014/main" id="{44F4C469-3908-6FB4-D695-CA1C7EB03320}"/>
              </a:ext>
            </a:extLst>
          </p:cNvPr>
          <p:cNvSpPr txBox="1">
            <a:spLocks/>
          </p:cNvSpPr>
          <p:nvPr/>
        </p:nvSpPr>
        <p:spPr>
          <a:xfrm>
            <a:off x="355600" y="1560286"/>
            <a:ext cx="5647645" cy="1422400"/>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3000">
                <a:solidFill>
                  <a:prstClr val="black"/>
                </a:solidFill>
                <a:latin typeface="Calibri"/>
              </a:rPr>
              <a:t>Indigent case attorneys are older</a:t>
            </a: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sp>
        <p:nvSpPr>
          <p:cNvPr id="10" name="Content Placeholder 8">
            <a:extLst>
              <a:ext uri="{FF2B5EF4-FFF2-40B4-BE49-F238E27FC236}">
                <a16:creationId xmlns:a16="http://schemas.microsoft.com/office/drawing/2014/main" id="{BD7D155F-309D-CF1B-8293-FA4D1A974940}"/>
              </a:ext>
            </a:extLst>
          </p:cNvPr>
          <p:cNvSpPr txBox="1">
            <a:spLocks/>
          </p:cNvSpPr>
          <p:nvPr/>
        </p:nvSpPr>
        <p:spPr>
          <a:xfrm>
            <a:off x="2895600" y="2971800"/>
            <a:ext cx="6959600" cy="2503714"/>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i="1">
                <a:solidFill>
                  <a:prstClr val="black"/>
                </a:solidFill>
                <a:latin typeface="Aptos" panose="020B0004020202020204" pitchFamily="34" charset="0"/>
                <a:ea typeface="Aptos" panose="020B0004020202020204" pitchFamily="34" charset="0"/>
                <a:cs typeface="Times New Roman" panose="02020603050405020304" pitchFamily="18" charset="0"/>
              </a:rPr>
              <a:t>“T</a:t>
            </a:r>
            <a:r>
              <a:rPr lang="en-US" i="1">
                <a:solidFill>
                  <a:srgbClr val="000000"/>
                </a:solidFill>
                <a:latin typeface="Aptos" panose="020B0004020202020204" pitchFamily="34" charset="0"/>
                <a:ea typeface="Aptos" panose="020B0004020202020204" pitchFamily="34" charset="0"/>
                <a:cs typeface="Aptos" panose="020B0004020202020204" pitchFamily="34" charset="0"/>
              </a:rPr>
              <a:t>hey're all just older attorneys...That's the issue...we've got some guys that are in their late 60s, some that are in their 50s, and you know one or two that might be in their 30s and 40s”</a:t>
            </a:r>
            <a:endParaRPr lang="en-US">
              <a:solidFill>
                <a:prstClr val="black"/>
              </a:solidFill>
              <a:latin typeface="Calibri"/>
            </a:endParaRP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spTree>
    <p:extLst>
      <p:ext uri="{BB962C8B-B14F-4D97-AF65-F5344CB8AC3E}">
        <p14:creationId xmlns:p14="http://schemas.microsoft.com/office/powerpoint/2010/main" val="3289728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1;p36">
            <a:extLst>
              <a:ext uri="{FF2B5EF4-FFF2-40B4-BE49-F238E27FC236}">
                <a16:creationId xmlns:a16="http://schemas.microsoft.com/office/drawing/2014/main" id="{367DBB9A-800C-5A2C-8E25-1C6A3F247BDD}"/>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2CA7A54C-0DE1-B528-63CE-1EC96ADC62F2}"/>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19732ED2-07C3-FA6E-62CB-534374AFA8AA}"/>
              </a:ext>
            </a:extLst>
          </p:cNvPr>
          <p:cNvSpPr txBox="1">
            <a:spLocks/>
          </p:cNvSpPr>
          <p:nvPr/>
        </p:nvSpPr>
        <p:spPr>
          <a:xfrm>
            <a:off x="185491" y="203199"/>
            <a:ext cx="88569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3200" spc="67">
                <a:solidFill>
                  <a:sysClr val="window" lastClr="FFFFFF"/>
                </a:solidFill>
                <a:latin typeface="Calibri"/>
              </a:rPr>
              <a:t>Main Takeaway: Attorney Availability Crisis</a:t>
            </a:r>
            <a:endParaRPr lang="en-US" sz="2667" spc="67">
              <a:solidFill>
                <a:sysClr val="window" lastClr="FFFFFF"/>
              </a:solidFill>
              <a:latin typeface="Calibri"/>
            </a:endParaRPr>
          </a:p>
        </p:txBody>
      </p:sp>
      <p:sp>
        <p:nvSpPr>
          <p:cNvPr id="9" name="Content Placeholder 8">
            <a:extLst>
              <a:ext uri="{FF2B5EF4-FFF2-40B4-BE49-F238E27FC236}">
                <a16:creationId xmlns:a16="http://schemas.microsoft.com/office/drawing/2014/main" id="{D6269D24-080B-E84E-6572-7509E943A21C}"/>
              </a:ext>
            </a:extLst>
          </p:cNvPr>
          <p:cNvSpPr>
            <a:spLocks noGrp="1"/>
          </p:cNvSpPr>
          <p:nvPr>
            <p:ph idx="1"/>
          </p:nvPr>
        </p:nvSpPr>
        <p:spPr>
          <a:xfrm>
            <a:off x="457200" y="1524000"/>
            <a:ext cx="7823200" cy="1016000"/>
          </a:xfrm>
        </p:spPr>
        <p:txBody>
          <a:bodyPr>
            <a:normAutofit/>
          </a:bodyPr>
          <a:lstStyle/>
          <a:p>
            <a:r>
              <a:rPr lang="en-US" sz="3000"/>
              <a:t>Overburdened: 1 out of every 4 attorneys </a:t>
            </a:r>
          </a:p>
          <a:p>
            <a:endParaRPr lang="en-US" sz="3000"/>
          </a:p>
          <a:p>
            <a:endParaRPr lang="en-US" sz="3000"/>
          </a:p>
          <a:p>
            <a:endParaRPr lang="en-US" sz="2733"/>
          </a:p>
          <a:p>
            <a:endParaRPr lang="en-US" sz="3000"/>
          </a:p>
        </p:txBody>
      </p:sp>
      <p:sp>
        <p:nvSpPr>
          <p:cNvPr id="11" name="Content Placeholder 8">
            <a:extLst>
              <a:ext uri="{FF2B5EF4-FFF2-40B4-BE49-F238E27FC236}">
                <a16:creationId xmlns:a16="http://schemas.microsoft.com/office/drawing/2014/main" id="{47AFA79E-0EB7-21F8-AB10-04C5DA65E21A}"/>
              </a:ext>
            </a:extLst>
          </p:cNvPr>
          <p:cNvSpPr txBox="1">
            <a:spLocks/>
          </p:cNvSpPr>
          <p:nvPr/>
        </p:nvSpPr>
        <p:spPr>
          <a:xfrm>
            <a:off x="3822701" y="2667000"/>
            <a:ext cx="4149953" cy="1016000"/>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pic>
        <p:nvPicPr>
          <p:cNvPr id="14" name="Picture 13">
            <a:extLst>
              <a:ext uri="{FF2B5EF4-FFF2-40B4-BE49-F238E27FC236}">
                <a16:creationId xmlns:a16="http://schemas.microsoft.com/office/drawing/2014/main" id="{25F0B6E6-D71B-2521-72C9-2E39C24C9A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391" y="2260600"/>
            <a:ext cx="4724401" cy="3657600"/>
          </a:xfrm>
          <a:prstGeom prst="rect">
            <a:avLst/>
          </a:prstGeom>
          <a:noFill/>
        </p:spPr>
      </p:pic>
      <p:pic>
        <p:nvPicPr>
          <p:cNvPr id="15" name="Picture 14">
            <a:extLst>
              <a:ext uri="{FF2B5EF4-FFF2-40B4-BE49-F238E27FC236}">
                <a16:creationId xmlns:a16="http://schemas.microsoft.com/office/drawing/2014/main" id="{2DB0A5CB-3DEB-B85F-B423-E61CF4DB74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4352" y="2260600"/>
            <a:ext cx="4724400" cy="3646165"/>
          </a:xfrm>
          <a:prstGeom prst="rect">
            <a:avLst/>
          </a:prstGeom>
          <a:noFill/>
        </p:spPr>
      </p:pic>
      <p:sp>
        <p:nvSpPr>
          <p:cNvPr id="17" name="Content Placeholder 8">
            <a:extLst>
              <a:ext uri="{FF2B5EF4-FFF2-40B4-BE49-F238E27FC236}">
                <a16:creationId xmlns:a16="http://schemas.microsoft.com/office/drawing/2014/main" id="{D1AAD1DC-7AE9-E577-0FB2-C94B23BBA383}"/>
              </a:ext>
            </a:extLst>
          </p:cNvPr>
          <p:cNvSpPr txBox="1">
            <a:spLocks/>
          </p:cNvSpPr>
          <p:nvPr/>
        </p:nvSpPr>
        <p:spPr>
          <a:xfrm>
            <a:off x="2630884" y="6019800"/>
            <a:ext cx="1003414" cy="482600"/>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2333">
                <a:solidFill>
                  <a:prstClr val="black"/>
                </a:solidFill>
                <a:latin typeface="Calibri"/>
              </a:rPr>
              <a:t>2014</a:t>
            </a:r>
          </a:p>
          <a:p>
            <a:pPr marL="228611" indent="-228611" defTabSz="609630"/>
            <a:endParaRPr lang="en-US" sz="3000">
              <a:solidFill>
                <a:prstClr val="black"/>
              </a:solidFill>
              <a:latin typeface="Calibri"/>
            </a:endParaRP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sp>
        <p:nvSpPr>
          <p:cNvPr id="18" name="Content Placeholder 8">
            <a:extLst>
              <a:ext uri="{FF2B5EF4-FFF2-40B4-BE49-F238E27FC236}">
                <a16:creationId xmlns:a16="http://schemas.microsoft.com/office/drawing/2014/main" id="{903EAD81-DC09-1592-95D9-E2EBDF5C666C}"/>
              </a:ext>
            </a:extLst>
          </p:cNvPr>
          <p:cNvSpPr txBox="1">
            <a:spLocks/>
          </p:cNvSpPr>
          <p:nvPr/>
        </p:nvSpPr>
        <p:spPr>
          <a:xfrm>
            <a:off x="7774845" y="6019800"/>
            <a:ext cx="1003414" cy="482600"/>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2333">
                <a:solidFill>
                  <a:prstClr val="black"/>
                </a:solidFill>
                <a:latin typeface="Calibri"/>
              </a:rPr>
              <a:t>2022</a:t>
            </a:r>
          </a:p>
          <a:p>
            <a:pPr marL="228611" indent="-228611" defTabSz="609630"/>
            <a:endParaRPr lang="en-US" sz="3000">
              <a:solidFill>
                <a:prstClr val="black"/>
              </a:solidFill>
              <a:latin typeface="Calibri"/>
            </a:endParaRP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spTree>
    <p:extLst>
      <p:ext uri="{BB962C8B-B14F-4D97-AF65-F5344CB8AC3E}">
        <p14:creationId xmlns:p14="http://schemas.microsoft.com/office/powerpoint/2010/main" val="3233911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A1493-AA03-6E33-40FF-34BEB0E690F1}"/>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01959DCC-EC6F-D04B-24F4-301C7E12309A}"/>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47AA1254-47F7-3386-CE1C-38BA304F8ADE}"/>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804EF56C-9A07-99BA-8E35-69FF026040DB}"/>
              </a:ext>
            </a:extLst>
          </p:cNvPr>
          <p:cNvSpPr txBox="1">
            <a:spLocks/>
          </p:cNvSpPr>
          <p:nvPr/>
        </p:nvSpPr>
        <p:spPr>
          <a:xfrm>
            <a:off x="185491" y="203199"/>
            <a:ext cx="86029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a:solidFill>
                  <a:sysClr val="window" lastClr="FFFFFF"/>
                </a:solidFill>
                <a:latin typeface="Calibri"/>
              </a:rPr>
              <a:t>Attorney Motivation</a:t>
            </a:r>
          </a:p>
        </p:txBody>
      </p:sp>
      <p:sp>
        <p:nvSpPr>
          <p:cNvPr id="4" name="TextBox 3">
            <a:extLst>
              <a:ext uri="{FF2B5EF4-FFF2-40B4-BE49-F238E27FC236}">
                <a16:creationId xmlns:a16="http://schemas.microsoft.com/office/drawing/2014/main" id="{2470B82E-8CF8-27E9-C492-34DB56499598}"/>
              </a:ext>
            </a:extLst>
          </p:cNvPr>
          <p:cNvSpPr txBox="1"/>
          <p:nvPr/>
        </p:nvSpPr>
        <p:spPr>
          <a:xfrm>
            <a:off x="1295399" y="5521992"/>
            <a:ext cx="9601200" cy="1077026"/>
          </a:xfrm>
          <a:prstGeom prst="rect">
            <a:avLst/>
          </a:prstGeom>
          <a:noFill/>
        </p:spPr>
        <p:txBody>
          <a:bodyPr wrap="square" rtlCol="0">
            <a:spAutoFit/>
          </a:bodyPr>
          <a:lstStyle/>
          <a:p>
            <a:pPr algn="ctr" defTabSz="609630"/>
            <a:r>
              <a:rPr lang="en-US" sz="2133">
                <a:solidFill>
                  <a:prstClr val="black"/>
                </a:solidFill>
                <a:latin typeface="Aptos" panose="020B0004020202020204" pitchFamily="34" charset="0"/>
                <a:ea typeface="Aptos" panose="020B0004020202020204" pitchFamily="34" charset="0"/>
                <a:cs typeface="Arial" panose="020B0604020202020204" pitchFamily="34" charset="0"/>
              </a:rPr>
              <a:t> “</a:t>
            </a:r>
            <a:r>
              <a:rPr lang="en-US" sz="2133" i="1">
                <a:solidFill>
                  <a:prstClr val="black"/>
                </a:solidFill>
                <a:latin typeface="Aptos" panose="020B0004020202020204" pitchFamily="34" charset="0"/>
                <a:ea typeface="Aptos" panose="020B0004020202020204" pitchFamily="34" charset="0"/>
                <a:cs typeface="Arial" panose="020B0604020202020204" pitchFamily="34" charset="0"/>
              </a:rPr>
              <a:t>I wouldn’t move to the city right now because my commute is 5 minutes door to door. And you know, my house wouldn’t buy a shed in Dallas, but it is a pretty nice house. The cost of living makes it.</a:t>
            </a:r>
            <a:r>
              <a:rPr lang="en-US" sz="2133">
                <a:solidFill>
                  <a:prstClr val="black"/>
                </a:solidFill>
                <a:latin typeface="Aptos" panose="020B0004020202020204" pitchFamily="34" charset="0"/>
                <a:ea typeface="Aptos" panose="020B0004020202020204" pitchFamily="34" charset="0"/>
                <a:cs typeface="Arial" panose="020B0604020202020204" pitchFamily="34" charset="0"/>
              </a:rPr>
              <a:t>” </a:t>
            </a:r>
            <a:endParaRPr lang="en-US" sz="2133">
              <a:solidFill>
                <a:prstClr val="black"/>
              </a:solidFill>
              <a:latin typeface="Calibri"/>
            </a:endParaRPr>
          </a:p>
        </p:txBody>
      </p:sp>
      <p:graphicFrame>
        <p:nvGraphicFramePr>
          <p:cNvPr id="9" name="TextBox 5">
            <a:extLst>
              <a:ext uri="{FF2B5EF4-FFF2-40B4-BE49-F238E27FC236}">
                <a16:creationId xmlns:a16="http://schemas.microsoft.com/office/drawing/2014/main" id="{BDE36E67-20E6-DD4B-D0E1-030CB93DEFFD}"/>
              </a:ext>
            </a:extLst>
          </p:cNvPr>
          <p:cNvGraphicFramePr/>
          <p:nvPr>
            <p:extLst>
              <p:ext uri="{D42A27DB-BD31-4B8C-83A1-F6EECF244321}">
                <p14:modId xmlns:p14="http://schemas.microsoft.com/office/powerpoint/2010/main" val="1862435325"/>
              </p:ext>
            </p:extLst>
          </p:nvPr>
        </p:nvGraphicFramePr>
        <p:xfrm>
          <a:off x="6578601" y="1426725"/>
          <a:ext cx="5266267" cy="37548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TextBox 5">
            <a:extLst>
              <a:ext uri="{FF2B5EF4-FFF2-40B4-BE49-F238E27FC236}">
                <a16:creationId xmlns:a16="http://schemas.microsoft.com/office/drawing/2014/main" id="{63CFA7F5-371D-0DAA-BD89-69A5C00591D0}"/>
              </a:ext>
            </a:extLst>
          </p:cNvPr>
          <p:cNvGraphicFramePr/>
          <p:nvPr/>
        </p:nvGraphicFramePr>
        <p:xfrm>
          <a:off x="347134" y="965200"/>
          <a:ext cx="5266267" cy="375487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73389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962C1-1D57-C3EF-0127-FB0F0E609A05}"/>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6F097A50-0BBD-44B3-C549-35D263175DF4}"/>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131C8DA6-842C-2ACD-6482-F3E54F5B2DF2}"/>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4109D331-E37F-29B8-E851-055E58EC3840}"/>
              </a:ext>
            </a:extLst>
          </p:cNvPr>
          <p:cNvSpPr txBox="1">
            <a:spLocks/>
          </p:cNvSpPr>
          <p:nvPr/>
        </p:nvSpPr>
        <p:spPr>
          <a:xfrm>
            <a:off x="185491" y="203199"/>
            <a:ext cx="6266109" cy="762000"/>
          </a:xfrm>
          <a:prstGeom prst="rect">
            <a:avLst/>
          </a:prstGeom>
        </p:spPr>
        <p:txBody>
          <a:bodyPr vert="horz" lIns="60960" tIns="30480" rIns="60960" bIns="30480" rtlCol="0" anchor="ctr">
            <a:normAutofit fontScale="92500"/>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a:solidFill>
                  <a:sysClr val="window" lastClr="FFFFFF"/>
                </a:solidFill>
                <a:latin typeface="Calibri"/>
              </a:rPr>
              <a:t>Challenges for Rural Areas </a:t>
            </a:r>
          </a:p>
        </p:txBody>
      </p:sp>
      <p:sp>
        <p:nvSpPr>
          <p:cNvPr id="2" name="Content Placeholder 8">
            <a:extLst>
              <a:ext uri="{FF2B5EF4-FFF2-40B4-BE49-F238E27FC236}">
                <a16:creationId xmlns:a16="http://schemas.microsoft.com/office/drawing/2014/main" id="{3B9E7924-0084-72F0-DD16-9160542759DC}"/>
              </a:ext>
            </a:extLst>
          </p:cNvPr>
          <p:cNvSpPr txBox="1">
            <a:spLocks/>
          </p:cNvSpPr>
          <p:nvPr/>
        </p:nvSpPr>
        <p:spPr>
          <a:xfrm>
            <a:off x="508000" y="1276553"/>
            <a:ext cx="6146800" cy="52578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3000">
                <a:solidFill>
                  <a:prstClr val="black"/>
                </a:solidFill>
                <a:latin typeface="Calibri"/>
              </a:rPr>
              <a:t>Lack of legal specialization</a:t>
            </a:r>
          </a:p>
          <a:p>
            <a:pPr marL="228611" indent="-228611" defTabSz="609630"/>
            <a:endParaRPr lang="en-US" sz="3000">
              <a:solidFill>
                <a:prstClr val="black"/>
              </a:solidFill>
              <a:latin typeface="Calibri"/>
            </a:endParaRPr>
          </a:p>
          <a:p>
            <a:pPr marL="228611" indent="-228611" defTabSz="609630"/>
            <a:r>
              <a:rPr lang="en-US" sz="3000">
                <a:solidFill>
                  <a:prstClr val="black"/>
                </a:solidFill>
                <a:latin typeface="Calibri"/>
              </a:rPr>
              <a:t>Have to take indigent and private cases to make enough money</a:t>
            </a:r>
          </a:p>
          <a:p>
            <a:pPr marL="228611" indent="-228611" defTabSz="609630"/>
            <a:endParaRPr lang="en-US" sz="3000">
              <a:solidFill>
                <a:prstClr val="black"/>
              </a:solidFill>
              <a:latin typeface="Calibri"/>
            </a:endParaRPr>
          </a:p>
          <a:p>
            <a:pPr marL="228611" indent="-228611" defTabSz="609630"/>
            <a:r>
              <a:rPr lang="en-US" sz="3000">
                <a:solidFill>
                  <a:prstClr val="black"/>
                </a:solidFill>
                <a:latin typeface="Calibri"/>
              </a:rPr>
              <a:t>Relationships are key</a:t>
            </a:r>
          </a:p>
          <a:p>
            <a:pPr marL="228611" indent="-228611" defTabSz="609630"/>
            <a:endParaRPr lang="en-US" sz="3000">
              <a:solidFill>
                <a:prstClr val="black"/>
              </a:solidFill>
              <a:latin typeface="Calibri"/>
            </a:endParaRPr>
          </a:p>
          <a:p>
            <a:pPr marL="228611" indent="-228611" defTabSz="609630"/>
            <a:r>
              <a:rPr lang="en-US" sz="3000">
                <a:solidFill>
                  <a:prstClr val="black"/>
                </a:solidFill>
                <a:latin typeface="Calibri"/>
              </a:rPr>
              <a:t>Local ways of doing justice</a:t>
            </a:r>
          </a:p>
          <a:p>
            <a:pPr marL="228611" indent="-228611" defTabSz="609630"/>
            <a:endParaRPr lang="en-US" sz="3000">
              <a:solidFill>
                <a:prstClr val="black"/>
              </a:solidFill>
              <a:latin typeface="Calibri"/>
            </a:endParaRPr>
          </a:p>
          <a:p>
            <a:pPr marL="228611" indent="-228611" defTabSz="609630"/>
            <a:r>
              <a:rPr lang="en-US" sz="3000">
                <a:solidFill>
                  <a:prstClr val="black"/>
                </a:solidFill>
                <a:latin typeface="Calibri"/>
              </a:rPr>
              <a:t>Difficult to find resources/supports for clients</a:t>
            </a: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sp>
        <p:nvSpPr>
          <p:cNvPr id="6" name="TextBox 5">
            <a:extLst>
              <a:ext uri="{FF2B5EF4-FFF2-40B4-BE49-F238E27FC236}">
                <a16:creationId xmlns:a16="http://schemas.microsoft.com/office/drawing/2014/main" id="{81E2E645-B2D2-E3EA-A3A8-7AD14D39749E}"/>
              </a:ext>
            </a:extLst>
          </p:cNvPr>
          <p:cNvSpPr txBox="1"/>
          <p:nvPr/>
        </p:nvSpPr>
        <p:spPr>
          <a:xfrm>
            <a:off x="6451600" y="4183785"/>
            <a:ext cx="5436680" cy="1816266"/>
          </a:xfrm>
          <a:prstGeom prst="rect">
            <a:avLst/>
          </a:prstGeom>
          <a:noFill/>
        </p:spPr>
        <p:txBody>
          <a:bodyPr wrap="square">
            <a:spAutoFit/>
          </a:bodyPr>
          <a:lstStyle/>
          <a:p>
            <a:pPr algn="ctr" defTabSz="609630">
              <a:spcAft>
                <a:spcPts val="400"/>
              </a:spcAft>
            </a:pPr>
            <a:r>
              <a:rPr lang="en-US" sz="1867" kern="100">
                <a:solidFill>
                  <a:prstClr val="black"/>
                </a:solidFill>
                <a:latin typeface="Aptos" panose="020B0004020202020204" pitchFamily="34" charset="0"/>
                <a:ea typeface="Aptos" panose="020B0004020202020204" pitchFamily="34" charset="0"/>
                <a:cs typeface="Arial" panose="020B0604020202020204" pitchFamily="34" charset="0"/>
              </a:rPr>
              <a:t>”</a:t>
            </a:r>
            <a:r>
              <a:rPr lang="en-US" sz="1867" i="1" kern="100">
                <a:solidFill>
                  <a:prstClr val="black"/>
                </a:solidFill>
                <a:latin typeface="Aptos" panose="020B0004020202020204" pitchFamily="34" charset="0"/>
                <a:ea typeface="Aptos" panose="020B0004020202020204" pitchFamily="34" charset="0"/>
                <a:cs typeface="Arial" panose="020B0604020202020204" pitchFamily="34" charset="0"/>
              </a:rPr>
              <a:t> The biggest thing [judges] don’t want is someone that gets hired that’s not local, and they show up and they file every [expletive] piece of paper in every case, regardless. So that is not common sensical to many of them. It violates local custom, and it is a waste of resources.”</a:t>
            </a:r>
            <a:endParaRPr lang="en-US" sz="1867" kern="100">
              <a:solidFill>
                <a:prstClr val="black"/>
              </a:solidFill>
              <a:latin typeface="Aptos" panose="020B00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539E987-D50B-642B-1287-F8DE184D0C26}"/>
              </a:ext>
            </a:extLst>
          </p:cNvPr>
          <p:cNvSpPr txBox="1"/>
          <p:nvPr/>
        </p:nvSpPr>
        <p:spPr>
          <a:xfrm>
            <a:off x="6807200" y="1473200"/>
            <a:ext cx="5079999" cy="2103589"/>
          </a:xfrm>
          <a:prstGeom prst="rect">
            <a:avLst/>
          </a:prstGeom>
          <a:noFill/>
        </p:spPr>
        <p:txBody>
          <a:bodyPr wrap="square">
            <a:spAutoFit/>
          </a:bodyPr>
          <a:lstStyle/>
          <a:p>
            <a:pPr algn="ctr" defTabSz="609630"/>
            <a:r>
              <a:rPr lang="en-US" sz="1867">
                <a:solidFill>
                  <a:prstClr val="black"/>
                </a:solidFill>
                <a:latin typeface="Aptos" panose="020B0004020202020204" pitchFamily="34" charset="0"/>
                <a:ea typeface="Aptos" panose="020B0004020202020204" pitchFamily="34" charset="0"/>
                <a:cs typeface="Arial" panose="020B0604020202020204" pitchFamily="34" charset="0"/>
              </a:rPr>
              <a:t>“</a:t>
            </a:r>
            <a:r>
              <a:rPr lang="en-US" sz="1867" i="1">
                <a:solidFill>
                  <a:prstClr val="black"/>
                </a:solidFill>
                <a:latin typeface="Aptos" panose="020B0004020202020204" pitchFamily="34" charset="0"/>
                <a:ea typeface="Aptos" panose="020B0004020202020204" pitchFamily="34" charset="0"/>
                <a:cs typeface="Arial" panose="020B0604020202020204" pitchFamily="34" charset="0"/>
              </a:rPr>
              <a:t>So, if your practice is a pie and 25% of your practice is court appointments, you feel obliged to take [indigent cases] because the local judge or judges say, “hey, I need your help”, which is common. I am doing it for my community, I am doing it because the judge asked me to, and I get paid a little bit, so it balances out.</a:t>
            </a:r>
            <a:r>
              <a:rPr lang="en-US" sz="1867">
                <a:solidFill>
                  <a:prstClr val="black"/>
                </a:solidFill>
                <a:latin typeface="Aptos" panose="020B0004020202020204" pitchFamily="34" charset="0"/>
                <a:ea typeface="Aptos" panose="020B0004020202020204" pitchFamily="34" charset="0"/>
                <a:cs typeface="Arial" panose="020B0604020202020204" pitchFamily="34" charset="0"/>
              </a:rPr>
              <a:t>”</a:t>
            </a:r>
            <a:endParaRPr lang="en-US" sz="1867">
              <a:solidFill>
                <a:prstClr val="black"/>
              </a:solidFill>
              <a:latin typeface="Calibri"/>
            </a:endParaRPr>
          </a:p>
        </p:txBody>
      </p:sp>
    </p:spTree>
    <p:extLst>
      <p:ext uri="{BB962C8B-B14F-4D97-AF65-F5344CB8AC3E}">
        <p14:creationId xmlns:p14="http://schemas.microsoft.com/office/powerpoint/2010/main" val="2608960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912D0-4833-93AA-9B25-15A451D08534}"/>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4F549EB4-A911-6E77-7E83-48EFDD96F247}"/>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7439C4CF-2BC8-9C68-25A1-CA04E1A93B4A}"/>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Google Shape;218;p34">
            <a:extLst>
              <a:ext uri="{FF2B5EF4-FFF2-40B4-BE49-F238E27FC236}">
                <a16:creationId xmlns:a16="http://schemas.microsoft.com/office/drawing/2014/main" id="{C1C487C1-BCD8-C0AC-4037-DEF3D80C6FCC}"/>
              </a:ext>
            </a:extLst>
          </p:cNvPr>
          <p:cNvSpPr txBox="1">
            <a:spLocks/>
          </p:cNvSpPr>
          <p:nvPr/>
        </p:nvSpPr>
        <p:spPr>
          <a:xfrm>
            <a:off x="4798171" y="2410000"/>
            <a:ext cx="6221600" cy="26710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Commissioner"/>
              <a:buNone/>
              <a:defRPr sz="8000" b="1" i="0" u="none" strike="noStrike" cap="none">
                <a:solidFill>
                  <a:schemeClr val="dk1"/>
                </a:solidFill>
                <a:latin typeface="Commissioner"/>
                <a:ea typeface="Commissioner"/>
                <a:cs typeface="Commissioner"/>
                <a:sym typeface="Commissioner"/>
              </a:defRPr>
            </a:lvl1pPr>
            <a:lvl2pPr marR="0" lvl="1"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2pPr>
            <a:lvl3pPr marR="0" lvl="2"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3pPr>
            <a:lvl4pPr marR="0" lvl="3"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4pPr>
            <a:lvl5pPr marR="0" lvl="4"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5pPr>
            <a:lvl6pPr marR="0" lvl="5"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6pPr>
            <a:lvl7pPr marR="0" lvl="6"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7pPr>
            <a:lvl8pPr marR="0" lvl="7"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8pPr>
            <a:lvl9pPr marR="0" lvl="8" algn="ctr" rtl="0">
              <a:lnSpc>
                <a:spcPct val="100000"/>
              </a:lnSpc>
              <a:spcBef>
                <a:spcPts val="0"/>
              </a:spcBef>
              <a:spcAft>
                <a:spcPts val="0"/>
              </a:spcAft>
              <a:buClr>
                <a:schemeClr val="dk1"/>
              </a:buClr>
              <a:buSzPts val="3600"/>
              <a:buFont typeface="Commissioner"/>
              <a:buNone/>
              <a:defRPr sz="7200" b="1" i="0" u="none" strike="noStrike" cap="none">
                <a:solidFill>
                  <a:schemeClr val="dk1"/>
                </a:solidFill>
                <a:latin typeface="Commissioner"/>
                <a:ea typeface="Commissioner"/>
                <a:cs typeface="Commissioner"/>
                <a:sym typeface="Commissioner"/>
              </a:defRPr>
            </a:lvl9pPr>
          </a:lstStyle>
          <a:p>
            <a:pPr defTabSz="609630">
              <a:buClr>
                <a:srgbClr val="BB6E6E"/>
              </a:buClr>
              <a:defRPr/>
            </a:pPr>
            <a:r>
              <a:rPr lang="en-US" sz="5334" kern="0">
                <a:solidFill>
                  <a:srgbClr val="4A0A0A"/>
                </a:solidFill>
              </a:rPr>
              <a:t>Are Public Defender’s Offices a Potential Solution?</a:t>
            </a:r>
          </a:p>
        </p:txBody>
      </p:sp>
      <p:cxnSp>
        <p:nvCxnSpPr>
          <p:cNvPr id="9" name="Google Shape;221;p34">
            <a:extLst>
              <a:ext uri="{FF2B5EF4-FFF2-40B4-BE49-F238E27FC236}">
                <a16:creationId xmlns:a16="http://schemas.microsoft.com/office/drawing/2014/main" id="{1065B180-368A-F22C-77FD-4E44044DE760}"/>
              </a:ext>
            </a:extLst>
          </p:cNvPr>
          <p:cNvCxnSpPr/>
          <p:nvPr/>
        </p:nvCxnSpPr>
        <p:spPr>
          <a:xfrm>
            <a:off x="4453467" y="2148500"/>
            <a:ext cx="0" cy="3194000"/>
          </a:xfrm>
          <a:prstGeom prst="straightConnector1">
            <a:avLst/>
          </a:prstGeom>
          <a:noFill/>
          <a:ln w="38100" cap="flat" cmpd="sng">
            <a:solidFill>
              <a:schemeClr val="tx2">
                <a:lumMod val="50000"/>
              </a:schemeClr>
            </a:solidFill>
            <a:prstDash val="solid"/>
            <a:round/>
            <a:headEnd type="none" w="med" len="med"/>
            <a:tailEnd type="none" w="med" len="med"/>
          </a:ln>
        </p:spPr>
      </p:cxnSp>
    </p:spTree>
    <p:extLst>
      <p:ext uri="{BB962C8B-B14F-4D97-AF65-F5344CB8AC3E}">
        <p14:creationId xmlns:p14="http://schemas.microsoft.com/office/powerpoint/2010/main" val="3719134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C98FF-DA75-81A3-25C7-96063EFD9EEE}"/>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7E3A0161-B687-D0FE-8F93-CC5DA04A5307}"/>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B97D9D2F-E609-A806-658A-6477CD4860B0}"/>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B476E1E8-40EE-E10E-19E2-697B14EC0C45}"/>
              </a:ext>
            </a:extLst>
          </p:cNvPr>
          <p:cNvSpPr txBox="1">
            <a:spLocks/>
          </p:cNvSpPr>
          <p:nvPr/>
        </p:nvSpPr>
        <p:spPr>
          <a:xfrm>
            <a:off x="185491" y="203199"/>
            <a:ext cx="8704509" cy="762000"/>
          </a:xfrm>
          <a:prstGeom prst="rect">
            <a:avLst/>
          </a:prstGeom>
        </p:spPr>
        <p:txBody>
          <a:bodyPr vert="horz" lIns="60960" tIns="30480" rIns="60960" bIns="30480" rtlCol="0" anchor="ctr">
            <a:normAutofit fontScale="70000" lnSpcReduction="20000"/>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a:solidFill>
                  <a:sysClr val="window" lastClr="FFFFFF"/>
                </a:solidFill>
                <a:latin typeface="Calibri"/>
              </a:rPr>
              <a:t>Expanding Public Defender Offices as a Solution </a:t>
            </a:r>
          </a:p>
        </p:txBody>
      </p:sp>
      <p:pic>
        <p:nvPicPr>
          <p:cNvPr id="6" name="Picture 5" descr="A map of texas with different colored squares&#10;&#10;Description automatically generated">
            <a:extLst>
              <a:ext uri="{FF2B5EF4-FFF2-40B4-BE49-F238E27FC236}">
                <a16:creationId xmlns:a16="http://schemas.microsoft.com/office/drawing/2014/main" id="{3ED6126F-BBAE-CC5D-1F26-46A1CB20C8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9" r="4693" b="6192"/>
          <a:stretch/>
        </p:blipFill>
        <p:spPr bwMode="auto">
          <a:xfrm>
            <a:off x="406400" y="1549400"/>
            <a:ext cx="6052797" cy="4864715"/>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E7F33847-EF66-4371-C219-7729F130EA70}"/>
              </a:ext>
            </a:extLst>
          </p:cNvPr>
          <p:cNvSpPr txBox="1"/>
          <p:nvPr/>
        </p:nvSpPr>
        <p:spPr>
          <a:xfrm>
            <a:off x="7348133" y="2006600"/>
            <a:ext cx="4437309" cy="2308324"/>
          </a:xfrm>
          <a:prstGeom prst="rect">
            <a:avLst/>
          </a:prstGeom>
          <a:noFill/>
        </p:spPr>
        <p:txBody>
          <a:bodyPr wrap="square" rtlCol="0">
            <a:spAutoFit/>
          </a:bodyPr>
          <a:lstStyle/>
          <a:p>
            <a:pPr defTabSz="609630"/>
            <a:r>
              <a:rPr lang="en-US" sz="2400" dirty="0">
                <a:solidFill>
                  <a:prstClr val="black"/>
                </a:solidFill>
                <a:latin typeface="Calibri"/>
              </a:rPr>
              <a:t>12 regional PDOs serving 57 rural counties and 3 mid-size counties</a:t>
            </a:r>
          </a:p>
          <a:p>
            <a:pPr defTabSz="609630"/>
            <a:endParaRPr lang="en-US" sz="2400" dirty="0">
              <a:solidFill>
                <a:prstClr val="black"/>
              </a:solidFill>
              <a:latin typeface="Calibri"/>
            </a:endParaRPr>
          </a:p>
          <a:p>
            <a:pPr defTabSz="609630"/>
            <a:r>
              <a:rPr lang="en-US" sz="2400" dirty="0">
                <a:solidFill>
                  <a:prstClr val="black"/>
                </a:solidFill>
                <a:latin typeface="Calibri"/>
              </a:rPr>
              <a:t>2 counties have own PDO</a:t>
            </a:r>
          </a:p>
          <a:p>
            <a:pPr defTabSz="609630"/>
            <a:endParaRPr lang="en-US" sz="2400" dirty="0">
              <a:solidFill>
                <a:prstClr val="black"/>
              </a:solidFill>
              <a:latin typeface="Calibri"/>
            </a:endParaRPr>
          </a:p>
          <a:p>
            <a:pPr defTabSz="609630"/>
            <a:endParaRPr lang="en-US" sz="2400" dirty="0">
              <a:solidFill>
                <a:prstClr val="black"/>
              </a:solidFill>
              <a:highlight>
                <a:srgbClr val="FFFF00"/>
              </a:highlight>
              <a:latin typeface="Calibri"/>
            </a:endParaRPr>
          </a:p>
        </p:txBody>
      </p:sp>
    </p:spTree>
    <p:extLst>
      <p:ext uri="{BB962C8B-B14F-4D97-AF65-F5344CB8AC3E}">
        <p14:creationId xmlns:p14="http://schemas.microsoft.com/office/powerpoint/2010/main" val="3990010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B593-4668-FC77-D37D-970B4C87ECAD}"/>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463D8199-0537-1E02-3B60-F0348C13AE19}"/>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F30E2E83-8A93-C18E-8DB7-BD7C65491F7A}"/>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B4EE5762-A126-55C9-C7A9-F8DE4D225C2B}"/>
              </a:ext>
            </a:extLst>
          </p:cNvPr>
          <p:cNvSpPr txBox="1">
            <a:spLocks/>
          </p:cNvSpPr>
          <p:nvPr/>
        </p:nvSpPr>
        <p:spPr>
          <a:xfrm>
            <a:off x="185491" y="203199"/>
            <a:ext cx="87045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a:solidFill>
                  <a:sysClr val="window" lastClr="FFFFFF"/>
                </a:solidFill>
                <a:latin typeface="Calibri"/>
              </a:rPr>
              <a:t>Have a PDO</a:t>
            </a:r>
          </a:p>
        </p:txBody>
      </p:sp>
      <p:sp>
        <p:nvSpPr>
          <p:cNvPr id="4" name="Content Placeholder 8">
            <a:extLst>
              <a:ext uri="{FF2B5EF4-FFF2-40B4-BE49-F238E27FC236}">
                <a16:creationId xmlns:a16="http://schemas.microsoft.com/office/drawing/2014/main" id="{B65502FE-B4D7-571F-FB4A-35C7425C2FB8}"/>
              </a:ext>
            </a:extLst>
          </p:cNvPr>
          <p:cNvSpPr txBox="1">
            <a:spLocks/>
          </p:cNvSpPr>
          <p:nvPr/>
        </p:nvSpPr>
        <p:spPr>
          <a:xfrm>
            <a:off x="471311" y="1751371"/>
            <a:ext cx="5523089" cy="482600"/>
          </a:xfrm>
          <a:prstGeom prst="rect">
            <a:avLst/>
          </a:prstGeom>
        </p:spPr>
        <p:txBody>
          <a:bodyPr vert="horz" lIns="60960" tIns="30480" rIns="60960" bIns="3048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1667" i="1">
                <a:solidFill>
                  <a:prstClr val="black"/>
                </a:solidFill>
                <a:latin typeface="Calibri"/>
              </a:rPr>
              <a:t>Overall, How Satisfied are You With Your Public Defender’s Office?</a:t>
            </a:r>
          </a:p>
          <a:p>
            <a:pPr marL="228611" indent="-228611" defTabSz="609630"/>
            <a:endParaRPr lang="en-US" sz="3000">
              <a:solidFill>
                <a:prstClr val="black"/>
              </a:solidFill>
              <a:latin typeface="Calibri"/>
            </a:endParaRP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pic>
        <p:nvPicPr>
          <p:cNvPr id="8" name="Picture 7">
            <a:extLst>
              <a:ext uri="{FF2B5EF4-FFF2-40B4-BE49-F238E27FC236}">
                <a16:creationId xmlns:a16="http://schemas.microsoft.com/office/drawing/2014/main" id="{4D3F2874-7BDB-2BD4-5ACF-B4C3E983BB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 y="2310170"/>
            <a:ext cx="4590239" cy="3340101"/>
          </a:xfrm>
          <a:prstGeom prst="rect">
            <a:avLst/>
          </a:prstGeom>
          <a:noFill/>
          <a:ln>
            <a:noFill/>
          </a:ln>
        </p:spPr>
      </p:pic>
      <p:pic>
        <p:nvPicPr>
          <p:cNvPr id="10" name="Picture 9">
            <a:extLst>
              <a:ext uri="{FF2B5EF4-FFF2-40B4-BE49-F238E27FC236}">
                <a16:creationId xmlns:a16="http://schemas.microsoft.com/office/drawing/2014/main" id="{AEDE6545-D609-3301-3535-FD212838EEF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1252" y="1992671"/>
            <a:ext cx="5754481" cy="3657600"/>
          </a:xfrm>
          <a:prstGeom prst="rect">
            <a:avLst/>
          </a:prstGeom>
          <a:noFill/>
          <a:ln>
            <a:noFill/>
          </a:ln>
        </p:spPr>
      </p:pic>
      <p:sp>
        <p:nvSpPr>
          <p:cNvPr id="11" name="Content Placeholder 8">
            <a:extLst>
              <a:ext uri="{FF2B5EF4-FFF2-40B4-BE49-F238E27FC236}">
                <a16:creationId xmlns:a16="http://schemas.microsoft.com/office/drawing/2014/main" id="{8EEF76ED-8D33-AAD5-7FEB-61871DFC597A}"/>
              </a:ext>
            </a:extLst>
          </p:cNvPr>
          <p:cNvSpPr txBox="1">
            <a:spLocks/>
          </p:cNvSpPr>
          <p:nvPr/>
        </p:nvSpPr>
        <p:spPr>
          <a:xfrm>
            <a:off x="6857333" y="1624370"/>
            <a:ext cx="4724400" cy="482600"/>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1667" i="1">
                <a:solidFill>
                  <a:prstClr val="black"/>
                </a:solidFill>
                <a:latin typeface="Calibri"/>
              </a:rPr>
              <a:t>How well </a:t>
            </a:r>
            <a:r>
              <a:rPr lang="en-US" sz="1667" i="1">
                <a:solidFill>
                  <a:srgbClr val="FF0000"/>
                </a:solidFill>
                <a:latin typeface="Calibri"/>
              </a:rPr>
              <a:t>does</a:t>
            </a:r>
            <a:r>
              <a:rPr lang="en-US" sz="1667" i="1">
                <a:solidFill>
                  <a:prstClr val="black"/>
                </a:solidFill>
                <a:latin typeface="Calibri"/>
              </a:rPr>
              <a:t> your PD office address these issues?</a:t>
            </a:r>
          </a:p>
          <a:p>
            <a:pPr marL="228611" indent="-228611" defTabSz="609630"/>
            <a:endParaRPr lang="en-US" sz="3000">
              <a:solidFill>
                <a:prstClr val="black"/>
              </a:solidFill>
              <a:latin typeface="Calibri"/>
            </a:endParaRP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sp>
        <p:nvSpPr>
          <p:cNvPr id="13" name="TextBox 12">
            <a:extLst>
              <a:ext uri="{FF2B5EF4-FFF2-40B4-BE49-F238E27FC236}">
                <a16:creationId xmlns:a16="http://schemas.microsoft.com/office/drawing/2014/main" id="{9557F1F9-6946-8076-E330-589F4165B54C}"/>
              </a:ext>
            </a:extLst>
          </p:cNvPr>
          <p:cNvSpPr txBox="1"/>
          <p:nvPr/>
        </p:nvSpPr>
        <p:spPr>
          <a:xfrm>
            <a:off x="965200" y="6018572"/>
            <a:ext cx="10718800" cy="666977"/>
          </a:xfrm>
          <a:prstGeom prst="rect">
            <a:avLst/>
          </a:prstGeom>
          <a:noFill/>
        </p:spPr>
        <p:txBody>
          <a:bodyPr wrap="square">
            <a:spAutoFit/>
          </a:bodyPr>
          <a:lstStyle/>
          <a:p>
            <a:pPr algn="ctr" defTabSz="609630">
              <a:spcAft>
                <a:spcPts val="400"/>
              </a:spcAft>
            </a:pPr>
            <a:r>
              <a:rPr lang="en-US" sz="1867" kern="100">
                <a:solidFill>
                  <a:prstClr val="black"/>
                </a:solidFill>
                <a:latin typeface="Aptos" panose="020B0004020202020204" pitchFamily="34" charset="0"/>
                <a:ea typeface="Aptos" panose="020B0004020202020204" pitchFamily="34" charset="0"/>
                <a:cs typeface="Arial" panose="020B0604020202020204" pitchFamily="34" charset="0"/>
              </a:rPr>
              <a:t>With respect to caseload, our survey revealed, 27.6% of respondents in counties with a PDO feel their PDO has an excessive caseload while 37.4% do not (with 35.0% expressing uncertainty).</a:t>
            </a:r>
          </a:p>
        </p:txBody>
      </p:sp>
    </p:spTree>
    <p:extLst>
      <p:ext uri="{BB962C8B-B14F-4D97-AF65-F5344CB8AC3E}">
        <p14:creationId xmlns:p14="http://schemas.microsoft.com/office/powerpoint/2010/main" val="54169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5BF56A-AEA2-E5E5-8B06-AEF38ADB6B89}"/>
              </a:ext>
            </a:extLst>
          </p:cNvPr>
          <p:cNvSpPr/>
          <p:nvPr/>
        </p:nvSpPr>
        <p:spPr>
          <a:xfrm>
            <a:off x="0" y="0"/>
            <a:ext cx="12191999" cy="1590742"/>
          </a:xfrm>
          <a:prstGeom prst="rect">
            <a:avLst/>
          </a:prstGeom>
          <a:gradFill flip="none" rotWithShape="1">
            <a:gsLst>
              <a:gs pos="2000">
                <a:schemeClr val="accent1">
                  <a:lumMod val="25000"/>
                </a:schemeClr>
              </a:gs>
              <a:gs pos="81000">
                <a:schemeClr val="accent1">
                  <a:lumMod val="75000"/>
                </a:schemeClr>
              </a:gs>
              <a:gs pos="54000">
                <a:schemeClr val="accent1">
                  <a:lumMod val="65000"/>
                </a:schemeClr>
              </a:gs>
              <a:gs pos="31000">
                <a:schemeClr val="accent1">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A6EAE-CE3C-E9E3-403F-AE7A07CFE536}"/>
              </a:ext>
            </a:extLst>
          </p:cNvPr>
          <p:cNvSpPr>
            <a:spLocks noGrp="1"/>
          </p:cNvSpPr>
          <p:nvPr>
            <p:ph type="title"/>
          </p:nvPr>
        </p:nvSpPr>
        <p:spPr>
          <a:xfrm>
            <a:off x="1371599" y="294538"/>
            <a:ext cx="9895951" cy="1033669"/>
          </a:xfrm>
        </p:spPr>
        <p:txBody>
          <a:bodyPr>
            <a:normAutofit/>
          </a:bodyPr>
          <a:lstStyle/>
          <a:p>
            <a:r>
              <a:rPr lang="en-US" sz="4000" b="1">
                <a:solidFill>
                  <a:srgbClr val="FFFFFF"/>
                </a:solidFill>
              </a:rPr>
              <a:t>Roadmap</a:t>
            </a:r>
          </a:p>
        </p:txBody>
      </p:sp>
      <p:sp>
        <p:nvSpPr>
          <p:cNvPr id="3" name="Content Placeholder 2">
            <a:extLst>
              <a:ext uri="{FF2B5EF4-FFF2-40B4-BE49-F238E27FC236}">
                <a16:creationId xmlns:a16="http://schemas.microsoft.com/office/drawing/2014/main" id="{D53F0957-CE12-346C-B1AC-2B0133880A44}"/>
              </a:ext>
            </a:extLst>
          </p:cNvPr>
          <p:cNvSpPr>
            <a:spLocks noGrp="1"/>
          </p:cNvSpPr>
          <p:nvPr>
            <p:ph idx="1"/>
          </p:nvPr>
        </p:nvSpPr>
        <p:spPr>
          <a:xfrm>
            <a:off x="1233985" y="2318197"/>
            <a:ext cx="9724031" cy="3683358"/>
          </a:xfrm>
        </p:spPr>
        <p:txBody>
          <a:bodyPr anchor="ctr">
            <a:noAutofit/>
          </a:bodyPr>
          <a:lstStyle/>
          <a:p>
            <a:pPr>
              <a:spcBef>
                <a:spcPts val="1800"/>
              </a:spcBef>
            </a:pPr>
            <a:r>
              <a:rPr lang="en-US" sz="3200"/>
              <a:t>What TIDC Does</a:t>
            </a:r>
          </a:p>
          <a:p>
            <a:pPr>
              <a:spcBef>
                <a:spcPts val="1800"/>
              </a:spcBef>
            </a:pPr>
            <a:r>
              <a:rPr lang="en-US" sz="3200"/>
              <a:t>PPRI Rural Public Defense Needs Assessment</a:t>
            </a:r>
          </a:p>
          <a:p>
            <a:pPr>
              <a:spcBef>
                <a:spcPts val="1800"/>
              </a:spcBef>
            </a:pPr>
            <a:r>
              <a:rPr lang="en-US" sz="3200"/>
              <a:t>Addressing Major Issues Texas is Facing through TIDC’s LAR Exceptional Items</a:t>
            </a:r>
            <a:endParaRPr lang="en-US"/>
          </a:p>
          <a:p>
            <a:pPr>
              <a:spcBef>
                <a:spcPts val="1800"/>
              </a:spcBef>
            </a:pPr>
            <a:r>
              <a:rPr lang="en-US" sz="3200"/>
              <a:t>TIDC’s FY26-27 LAR Exceptional Items</a:t>
            </a:r>
          </a:p>
          <a:p>
            <a:pPr>
              <a:spcBef>
                <a:spcPts val="1800"/>
              </a:spcBef>
            </a:pPr>
            <a:r>
              <a:rPr lang="en-US" sz="3200"/>
              <a:t>Questions and Answers</a:t>
            </a:r>
          </a:p>
        </p:txBody>
      </p:sp>
    </p:spTree>
    <p:extLst>
      <p:ext uri="{BB962C8B-B14F-4D97-AF65-F5344CB8AC3E}">
        <p14:creationId xmlns:p14="http://schemas.microsoft.com/office/powerpoint/2010/main" val="2133422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3A074-9FB1-978B-B554-D58337E6EA2F}"/>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D5F1F4BF-7B6E-326B-FAC0-6287BB0B6C2A}"/>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0A345270-ECB6-4ABC-A34E-536A3066CDAE}"/>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9248E6D4-94D3-2F0F-B5AE-692C03EA6E9F}"/>
              </a:ext>
            </a:extLst>
          </p:cNvPr>
          <p:cNvSpPr txBox="1">
            <a:spLocks/>
          </p:cNvSpPr>
          <p:nvPr/>
        </p:nvSpPr>
        <p:spPr>
          <a:xfrm>
            <a:off x="185491" y="203199"/>
            <a:ext cx="87045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a:solidFill>
                  <a:sysClr val="window" lastClr="FFFFFF"/>
                </a:solidFill>
                <a:latin typeface="Calibri"/>
              </a:rPr>
              <a:t>Do not have a PDO</a:t>
            </a:r>
          </a:p>
        </p:txBody>
      </p:sp>
      <p:sp>
        <p:nvSpPr>
          <p:cNvPr id="4" name="Content Placeholder 8">
            <a:extLst>
              <a:ext uri="{FF2B5EF4-FFF2-40B4-BE49-F238E27FC236}">
                <a16:creationId xmlns:a16="http://schemas.microsoft.com/office/drawing/2014/main" id="{E05D07BB-8352-8242-3A0D-45AFCDBAFFEF}"/>
              </a:ext>
            </a:extLst>
          </p:cNvPr>
          <p:cNvSpPr txBox="1">
            <a:spLocks/>
          </p:cNvSpPr>
          <p:nvPr/>
        </p:nvSpPr>
        <p:spPr>
          <a:xfrm>
            <a:off x="457200" y="1565787"/>
            <a:ext cx="5486400" cy="482600"/>
          </a:xfrm>
          <a:prstGeom prst="rect">
            <a:avLst/>
          </a:prstGeom>
        </p:spPr>
        <p:txBody>
          <a:bodyPr vert="horz" lIns="60960" tIns="30480" rIns="60960" bIns="3048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1667" i="1">
                <a:solidFill>
                  <a:prstClr val="black"/>
                </a:solidFill>
                <a:latin typeface="Calibri"/>
              </a:rPr>
              <a:t>Our County Would Benefit From Having a Public Defender’s Office</a:t>
            </a:r>
            <a:endParaRPr lang="en-US" sz="3000">
              <a:solidFill>
                <a:prstClr val="black"/>
              </a:solidFill>
              <a:latin typeface="Calibri"/>
            </a:endParaRP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sp>
        <p:nvSpPr>
          <p:cNvPr id="2" name="Content Placeholder 8">
            <a:extLst>
              <a:ext uri="{FF2B5EF4-FFF2-40B4-BE49-F238E27FC236}">
                <a16:creationId xmlns:a16="http://schemas.microsoft.com/office/drawing/2014/main" id="{8F309E65-870F-B815-19E7-759C428A44DF}"/>
              </a:ext>
            </a:extLst>
          </p:cNvPr>
          <p:cNvSpPr txBox="1">
            <a:spLocks/>
          </p:cNvSpPr>
          <p:nvPr/>
        </p:nvSpPr>
        <p:spPr>
          <a:xfrm>
            <a:off x="6854153" y="1626487"/>
            <a:ext cx="4419600" cy="48260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1667" i="1">
                <a:solidFill>
                  <a:prstClr val="black"/>
                </a:solidFill>
                <a:latin typeface="Calibri"/>
              </a:rPr>
              <a:t>How well </a:t>
            </a:r>
            <a:r>
              <a:rPr lang="en-US" sz="1667" i="1">
                <a:solidFill>
                  <a:srgbClr val="FF0000"/>
                </a:solidFill>
                <a:latin typeface="Calibri"/>
              </a:rPr>
              <a:t>would</a:t>
            </a:r>
            <a:r>
              <a:rPr lang="en-US" sz="1667" i="1">
                <a:solidFill>
                  <a:prstClr val="black"/>
                </a:solidFill>
                <a:latin typeface="Calibri"/>
              </a:rPr>
              <a:t> a PD office improve these issues?</a:t>
            </a:r>
          </a:p>
          <a:p>
            <a:pPr marL="228611" indent="-228611" defTabSz="609630"/>
            <a:endParaRPr lang="en-US" sz="3000">
              <a:solidFill>
                <a:prstClr val="black"/>
              </a:solidFill>
              <a:latin typeface="Calibri"/>
            </a:endParaRPr>
          </a:p>
          <a:p>
            <a:pPr marL="228611" indent="-228611" defTabSz="609630"/>
            <a:endParaRPr lang="en-US" sz="3000">
              <a:solidFill>
                <a:prstClr val="black"/>
              </a:solidFill>
              <a:latin typeface="Calibri"/>
            </a:endParaRPr>
          </a:p>
          <a:p>
            <a:pPr marL="228611" indent="-228611" defTabSz="609630"/>
            <a:endParaRPr lang="en-US" sz="2733">
              <a:solidFill>
                <a:prstClr val="black"/>
              </a:solidFill>
              <a:latin typeface="Calibri"/>
            </a:endParaRPr>
          </a:p>
          <a:p>
            <a:pPr marL="228611" indent="-228611" defTabSz="609630"/>
            <a:endParaRPr lang="en-US" sz="3000">
              <a:solidFill>
                <a:prstClr val="black"/>
              </a:solidFill>
              <a:latin typeface="Calibri"/>
            </a:endParaRPr>
          </a:p>
        </p:txBody>
      </p:sp>
      <p:pic>
        <p:nvPicPr>
          <p:cNvPr id="6" name="Picture 2">
            <a:extLst>
              <a:ext uri="{FF2B5EF4-FFF2-40B4-BE49-F238E27FC236}">
                <a16:creationId xmlns:a16="http://schemas.microsoft.com/office/drawing/2014/main" id="{C436B3B0-23C2-2F89-90D1-9FAEF6B30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822" y="2199390"/>
            <a:ext cx="5346966" cy="30321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E479CDE-08FB-5000-F818-129D59093E4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031181"/>
            <a:ext cx="5069667" cy="3689515"/>
          </a:xfrm>
          <a:prstGeom prst="rect">
            <a:avLst/>
          </a:prstGeom>
          <a:noFill/>
          <a:ln>
            <a:noFill/>
          </a:ln>
        </p:spPr>
      </p:pic>
    </p:spTree>
    <p:extLst>
      <p:ext uri="{BB962C8B-B14F-4D97-AF65-F5344CB8AC3E}">
        <p14:creationId xmlns:p14="http://schemas.microsoft.com/office/powerpoint/2010/main" val="66131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600B-5B31-57D0-0FB7-1D1ED815EBCC}"/>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B1009B1A-C369-C848-E065-F4497B2D33E0}"/>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5E55197B-F8CE-E4AF-E78F-A9A95460EFF7}"/>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2938C354-5AAA-4997-B967-1EA12840A41E}"/>
              </a:ext>
            </a:extLst>
          </p:cNvPr>
          <p:cNvSpPr txBox="1">
            <a:spLocks/>
          </p:cNvSpPr>
          <p:nvPr/>
        </p:nvSpPr>
        <p:spPr>
          <a:xfrm>
            <a:off x="185491" y="203199"/>
            <a:ext cx="87045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a:solidFill>
                  <a:sysClr val="window" lastClr="FFFFFF"/>
                </a:solidFill>
                <a:latin typeface="Calibri"/>
              </a:rPr>
              <a:t>Do not have a PDO</a:t>
            </a:r>
          </a:p>
        </p:txBody>
      </p:sp>
      <p:sp>
        <p:nvSpPr>
          <p:cNvPr id="14" name="TextBox 13">
            <a:extLst>
              <a:ext uri="{FF2B5EF4-FFF2-40B4-BE49-F238E27FC236}">
                <a16:creationId xmlns:a16="http://schemas.microsoft.com/office/drawing/2014/main" id="{E5855E51-62E5-6624-013C-8E9AE1D24D79}"/>
              </a:ext>
            </a:extLst>
          </p:cNvPr>
          <p:cNvSpPr txBox="1"/>
          <p:nvPr/>
        </p:nvSpPr>
        <p:spPr>
          <a:xfrm>
            <a:off x="1899683" y="3825949"/>
            <a:ext cx="8392633" cy="2349041"/>
          </a:xfrm>
          <a:prstGeom prst="rect">
            <a:avLst/>
          </a:prstGeom>
          <a:noFill/>
        </p:spPr>
        <p:txBody>
          <a:bodyPr wrap="square">
            <a:spAutoFit/>
          </a:bodyPr>
          <a:lstStyle/>
          <a:p>
            <a:pPr algn="ctr" defTabSz="609630">
              <a:spcAft>
                <a:spcPts val="400"/>
              </a:spcAft>
            </a:pPr>
            <a:r>
              <a:rPr lang="en-US" sz="2933" i="1" kern="100">
                <a:solidFill>
                  <a:prstClr val="black"/>
                </a:solidFill>
                <a:latin typeface="Aptos" panose="020B0004020202020204" pitchFamily="34" charset="0"/>
                <a:ea typeface="Aptos" panose="020B0004020202020204" pitchFamily="34" charset="0"/>
                <a:cs typeface="Arial" panose="020B0604020202020204" pitchFamily="34" charset="0"/>
              </a:rPr>
              <a:t>“I would love to have a public defender’s office to come over here where I can assign somebody and I make sure it makes my court run faster, smoother, and there’s less waste. And it’s not going to solve everything, but it would make things a lot easier.”</a:t>
            </a:r>
            <a:endParaRPr lang="en-US" sz="2933" kern="100">
              <a:solidFill>
                <a:prstClr val="black"/>
              </a:solidFill>
              <a:latin typeface="Aptos" panose="020B0004020202020204" pitchFamily="34" charset="0"/>
              <a:ea typeface="Aptos" panose="020B00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E154F33-C94D-4FBF-8949-B44435319C1D}"/>
              </a:ext>
            </a:extLst>
          </p:cNvPr>
          <p:cNvSpPr txBox="1"/>
          <p:nvPr/>
        </p:nvSpPr>
        <p:spPr>
          <a:xfrm>
            <a:off x="733811" y="1850009"/>
            <a:ext cx="10724376" cy="1405256"/>
          </a:xfrm>
          <a:prstGeom prst="rect">
            <a:avLst/>
          </a:prstGeom>
          <a:noFill/>
        </p:spPr>
        <p:txBody>
          <a:bodyPr wrap="square">
            <a:spAutoFit/>
          </a:bodyPr>
          <a:lstStyle/>
          <a:p>
            <a:pPr defTabSz="609630"/>
            <a:r>
              <a:rPr lang="en-US" sz="2133">
                <a:solidFill>
                  <a:prstClr val="black"/>
                </a:solidFill>
                <a:latin typeface="Aptos" panose="020B0004020202020204" pitchFamily="34" charset="0"/>
                <a:ea typeface="Aptos" panose="020B0004020202020204" pitchFamily="34" charset="0"/>
                <a:cs typeface="Arial" panose="020B0604020202020204" pitchFamily="34" charset="0"/>
              </a:rPr>
              <a:t>It should be emphasized that many judges in rural areas were interested in a PDO because they felt that was the only possible solution to increasing the number of attorneys available in their county, while also having the benefit of taking the burden of assigning the attorney from the judge. </a:t>
            </a:r>
            <a:endParaRPr lang="en-US" sz="2133">
              <a:solidFill>
                <a:prstClr val="black"/>
              </a:solidFill>
              <a:latin typeface="Calibri"/>
            </a:endParaRPr>
          </a:p>
        </p:txBody>
      </p:sp>
    </p:spTree>
    <p:extLst>
      <p:ext uri="{BB962C8B-B14F-4D97-AF65-F5344CB8AC3E}">
        <p14:creationId xmlns:p14="http://schemas.microsoft.com/office/powerpoint/2010/main" val="2133548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52D52-E16B-8934-2E10-987A6F541E7B}"/>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183B1293-4920-718C-AD59-47BCB93F0CD1}"/>
              </a:ext>
            </a:extLst>
          </p:cNvPr>
          <p:cNvSpPr/>
          <p:nvPr/>
        </p:nvSpPr>
        <p:spPr>
          <a:xfrm>
            <a:off x="1" y="83816"/>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31A29D3B-FA39-8B32-1DBC-B06B15579785}"/>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50C30B5C-65E5-8DCF-316F-47328F974149}"/>
              </a:ext>
            </a:extLst>
          </p:cNvPr>
          <p:cNvSpPr txBox="1">
            <a:spLocks/>
          </p:cNvSpPr>
          <p:nvPr/>
        </p:nvSpPr>
        <p:spPr>
          <a:xfrm>
            <a:off x="185490" y="155865"/>
            <a:ext cx="933181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dirty="0">
                <a:solidFill>
                  <a:sysClr val="window" lastClr="FFFFFF"/>
                </a:solidFill>
                <a:latin typeface="Calibri"/>
              </a:rPr>
              <a:t>Establishing a PDO</a:t>
            </a:r>
          </a:p>
        </p:txBody>
      </p:sp>
      <p:sp>
        <p:nvSpPr>
          <p:cNvPr id="4" name="Content Placeholder 8">
            <a:extLst>
              <a:ext uri="{FF2B5EF4-FFF2-40B4-BE49-F238E27FC236}">
                <a16:creationId xmlns:a16="http://schemas.microsoft.com/office/drawing/2014/main" id="{1B500434-3405-7FDC-8BEA-4FDFE9313DCA}"/>
              </a:ext>
            </a:extLst>
          </p:cNvPr>
          <p:cNvSpPr txBox="1">
            <a:spLocks/>
          </p:cNvSpPr>
          <p:nvPr/>
        </p:nvSpPr>
        <p:spPr>
          <a:xfrm>
            <a:off x="545456" y="3011589"/>
            <a:ext cx="5677045" cy="24537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3000" dirty="0">
                <a:solidFill>
                  <a:prstClr val="black"/>
                </a:solidFill>
                <a:latin typeface="Calibri"/>
              </a:rPr>
              <a:t>Financial consideration is the main obstacle to establishing a PDO  </a:t>
            </a:r>
          </a:p>
          <a:p>
            <a:pPr marL="228611" indent="-228611" defTabSz="609630"/>
            <a:endParaRPr lang="en-US" sz="3000" dirty="0">
              <a:solidFill>
                <a:prstClr val="black"/>
              </a:solidFill>
              <a:latin typeface="Calibri"/>
            </a:endParaRPr>
          </a:p>
        </p:txBody>
      </p:sp>
      <p:sp>
        <p:nvSpPr>
          <p:cNvPr id="2" name="Rectangle 2">
            <a:extLst>
              <a:ext uri="{FF2B5EF4-FFF2-40B4-BE49-F238E27FC236}">
                <a16:creationId xmlns:a16="http://schemas.microsoft.com/office/drawing/2014/main" id="{19C027AB-8CDE-8441-6167-223076F93404}"/>
              </a:ext>
            </a:extLst>
          </p:cNvPr>
          <p:cNvSpPr>
            <a:spLocks noChangeArrowheads="1"/>
          </p:cNvSpPr>
          <p:nvPr/>
        </p:nvSpPr>
        <p:spPr bwMode="auto">
          <a:xfrm>
            <a:off x="0" y="29290"/>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2049" name="Picture 30">
            <a:extLst>
              <a:ext uri="{FF2B5EF4-FFF2-40B4-BE49-F238E27FC236}">
                <a16:creationId xmlns:a16="http://schemas.microsoft.com/office/drawing/2014/main" id="{D500C797-D3B4-E539-FFEB-6CD605C307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5081" y="2331188"/>
            <a:ext cx="5421463" cy="37622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6BC9A6-9947-F694-4373-8BD01F860D7C}"/>
              </a:ext>
            </a:extLst>
          </p:cNvPr>
          <p:cNvSpPr txBox="1"/>
          <p:nvPr/>
        </p:nvSpPr>
        <p:spPr>
          <a:xfrm>
            <a:off x="5865115" y="1764932"/>
            <a:ext cx="6141395" cy="564129"/>
          </a:xfrm>
          <a:prstGeom prst="rect">
            <a:avLst/>
          </a:prstGeom>
          <a:noFill/>
        </p:spPr>
        <p:txBody>
          <a:bodyPr wrap="square">
            <a:spAutoFit/>
          </a:bodyPr>
          <a:lstStyle/>
          <a:p>
            <a:pPr algn="ctr" defTabSz="609630">
              <a:spcAft>
                <a:spcPts val="400"/>
              </a:spcAft>
            </a:pPr>
            <a:r>
              <a:rPr lang="en-US" sz="1533" i="1">
                <a:solidFill>
                  <a:prstClr val="black"/>
                </a:solidFill>
                <a:latin typeface="Calibri"/>
              </a:rPr>
              <a:t>Under What Circumstances Would You be Willing to Establish a Public Defender’s Office</a:t>
            </a:r>
            <a:r>
              <a:rPr lang="en-US" sz="1200" kern="100">
                <a:solidFill>
                  <a:srgbClr val="003A7D"/>
                </a:solidFill>
                <a:latin typeface="Aptos Display" panose="020B0004020202020204" pitchFamily="34" charset="0"/>
                <a:ea typeface="Aptos" panose="020B0004020202020204" pitchFamily="34" charset="0"/>
                <a:cs typeface="Arial" panose="020B0604020202020204" pitchFamily="34" charset="0"/>
              </a:rPr>
              <a:t>?</a:t>
            </a:r>
          </a:p>
        </p:txBody>
      </p:sp>
    </p:spTree>
    <p:extLst>
      <p:ext uri="{BB962C8B-B14F-4D97-AF65-F5344CB8AC3E}">
        <p14:creationId xmlns:p14="http://schemas.microsoft.com/office/powerpoint/2010/main" val="3202246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E1B1A-AE46-7117-61A9-5CA36BE42844}"/>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2DF324C9-CB5F-7F59-9B1F-13D94363CBA5}"/>
              </a:ext>
            </a:extLst>
          </p:cNvPr>
          <p:cNvSpPr/>
          <p:nvPr/>
        </p:nvSpPr>
        <p:spPr>
          <a:xfrm>
            <a:off x="1" y="83816"/>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82B0A277-3957-C694-C841-7536475BB9BA}"/>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52D16B41-BD40-DFE3-A1F6-CE1E49CD1861}"/>
              </a:ext>
            </a:extLst>
          </p:cNvPr>
          <p:cNvSpPr txBox="1">
            <a:spLocks/>
          </p:cNvSpPr>
          <p:nvPr/>
        </p:nvSpPr>
        <p:spPr>
          <a:xfrm>
            <a:off x="185490" y="155865"/>
            <a:ext cx="933181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dirty="0">
                <a:solidFill>
                  <a:sysClr val="window" lastClr="FFFFFF"/>
                </a:solidFill>
                <a:latin typeface="Calibri"/>
              </a:rPr>
              <a:t>Attorney Benefits to Join a PDO</a:t>
            </a:r>
          </a:p>
        </p:txBody>
      </p:sp>
      <p:sp>
        <p:nvSpPr>
          <p:cNvPr id="4" name="Content Placeholder 8">
            <a:extLst>
              <a:ext uri="{FF2B5EF4-FFF2-40B4-BE49-F238E27FC236}">
                <a16:creationId xmlns:a16="http://schemas.microsoft.com/office/drawing/2014/main" id="{7A802520-9D3E-BEC6-4AC9-2D13F5D5ACB1}"/>
              </a:ext>
            </a:extLst>
          </p:cNvPr>
          <p:cNvSpPr txBox="1">
            <a:spLocks/>
          </p:cNvSpPr>
          <p:nvPr/>
        </p:nvSpPr>
        <p:spPr>
          <a:xfrm>
            <a:off x="494656" y="1619668"/>
            <a:ext cx="9848224" cy="435441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3000" dirty="0">
                <a:solidFill>
                  <a:prstClr val="black"/>
                </a:solidFill>
                <a:latin typeface="Calibri"/>
              </a:rPr>
              <a:t>Job security</a:t>
            </a:r>
          </a:p>
          <a:p>
            <a:pPr marL="228611" indent="-228611" defTabSz="609630"/>
            <a:endParaRPr lang="en-US" sz="3000" dirty="0">
              <a:solidFill>
                <a:prstClr val="black"/>
              </a:solidFill>
              <a:latin typeface="Calibri"/>
            </a:endParaRPr>
          </a:p>
          <a:p>
            <a:pPr marL="228611" indent="-228611" defTabSz="609630"/>
            <a:r>
              <a:rPr lang="en-US" sz="3000" dirty="0">
                <a:solidFill>
                  <a:prstClr val="black"/>
                </a:solidFill>
                <a:latin typeface="Calibri"/>
              </a:rPr>
              <a:t>Work with others including legal support</a:t>
            </a:r>
          </a:p>
          <a:p>
            <a:pPr marL="228611" indent="-228611" defTabSz="609630"/>
            <a:endParaRPr lang="en-US" sz="3000" dirty="0">
              <a:solidFill>
                <a:prstClr val="black"/>
              </a:solidFill>
              <a:latin typeface="Calibri"/>
            </a:endParaRPr>
          </a:p>
          <a:p>
            <a:pPr marL="228611" indent="-228611" defTabSz="609630"/>
            <a:r>
              <a:rPr lang="en-US" sz="3000" dirty="0">
                <a:solidFill>
                  <a:prstClr val="black"/>
                </a:solidFill>
                <a:latin typeface="Calibri"/>
              </a:rPr>
              <a:t>Mentorship and training opportunities</a:t>
            </a:r>
          </a:p>
          <a:p>
            <a:pPr marL="228611" indent="-228611" defTabSz="609630"/>
            <a:endParaRPr lang="en-US" sz="3000" dirty="0">
              <a:solidFill>
                <a:prstClr val="black"/>
              </a:solidFill>
              <a:latin typeface="Calibri"/>
            </a:endParaRPr>
          </a:p>
          <a:p>
            <a:pPr marL="228611" indent="-228611" defTabSz="609630"/>
            <a:r>
              <a:rPr lang="en-US" sz="3000" dirty="0">
                <a:solidFill>
                  <a:prstClr val="black"/>
                </a:solidFill>
                <a:latin typeface="Calibri"/>
              </a:rPr>
              <a:t>Student loan repayment</a:t>
            </a:r>
          </a:p>
          <a:p>
            <a:pPr marL="228611" indent="-228611" defTabSz="609630"/>
            <a:endParaRPr lang="en-US" sz="3000" dirty="0">
              <a:solidFill>
                <a:prstClr val="black"/>
              </a:solidFill>
              <a:latin typeface="Calibri"/>
            </a:endParaRPr>
          </a:p>
          <a:p>
            <a:pPr marL="228611" indent="-228611" defTabSz="609630"/>
            <a:endParaRPr lang="en-US" sz="3000" dirty="0">
              <a:solidFill>
                <a:prstClr val="black"/>
              </a:solidFill>
              <a:latin typeface="Calibri"/>
            </a:endParaRPr>
          </a:p>
          <a:p>
            <a:pPr marL="228611" indent="-228611" defTabSz="609630"/>
            <a:endParaRPr lang="en-US" sz="3000" dirty="0">
              <a:solidFill>
                <a:prstClr val="black"/>
              </a:solidFill>
              <a:latin typeface="Calibri"/>
            </a:endParaRPr>
          </a:p>
        </p:txBody>
      </p:sp>
      <p:sp>
        <p:nvSpPr>
          <p:cNvPr id="2" name="Rectangle 2">
            <a:extLst>
              <a:ext uri="{FF2B5EF4-FFF2-40B4-BE49-F238E27FC236}">
                <a16:creationId xmlns:a16="http://schemas.microsoft.com/office/drawing/2014/main" id="{AF0EBB40-DD84-C8BB-035E-7A9ABC62EF02}"/>
              </a:ext>
            </a:extLst>
          </p:cNvPr>
          <p:cNvSpPr>
            <a:spLocks noChangeArrowheads="1"/>
          </p:cNvSpPr>
          <p:nvPr/>
        </p:nvSpPr>
        <p:spPr bwMode="auto">
          <a:xfrm>
            <a:off x="0" y="29290"/>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651231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90ABE-815C-7E38-5084-C66025B4067F}"/>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ECE36390-567E-7E75-F1B9-A37FF0DCC4C8}"/>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4C4F45A7-91D6-949D-5EA5-F13D5ED7DFEC}"/>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8F16D828-6F06-BB01-152E-4D085354EF77}"/>
              </a:ext>
            </a:extLst>
          </p:cNvPr>
          <p:cNvSpPr txBox="1">
            <a:spLocks/>
          </p:cNvSpPr>
          <p:nvPr/>
        </p:nvSpPr>
        <p:spPr>
          <a:xfrm>
            <a:off x="185491" y="203199"/>
            <a:ext cx="61645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000" spc="67">
                <a:solidFill>
                  <a:sysClr val="window" lastClr="FFFFFF"/>
                </a:solidFill>
                <a:latin typeface="Calibri"/>
              </a:rPr>
              <a:t>Conclusions</a:t>
            </a:r>
            <a:endParaRPr lang="en-US" sz="2667" spc="67">
              <a:solidFill>
                <a:sysClr val="window" lastClr="FFFFFF"/>
              </a:solidFill>
              <a:latin typeface="Calibri"/>
            </a:endParaRPr>
          </a:p>
        </p:txBody>
      </p:sp>
      <p:graphicFrame>
        <p:nvGraphicFramePr>
          <p:cNvPr id="11" name="Content Placeholder 8">
            <a:extLst>
              <a:ext uri="{FF2B5EF4-FFF2-40B4-BE49-F238E27FC236}">
                <a16:creationId xmlns:a16="http://schemas.microsoft.com/office/drawing/2014/main" id="{B56EE6EA-39A4-4828-C5DD-0458EBD7ED31}"/>
              </a:ext>
            </a:extLst>
          </p:cNvPr>
          <p:cNvGraphicFramePr>
            <a:graphicFrameLocks noGrp="1"/>
          </p:cNvGraphicFramePr>
          <p:nvPr>
            <p:ph idx="1"/>
            <p:extLst>
              <p:ext uri="{D42A27DB-BD31-4B8C-83A1-F6EECF244321}">
                <p14:modId xmlns:p14="http://schemas.microsoft.com/office/powerpoint/2010/main" val="1172866591"/>
              </p:ext>
            </p:extLst>
          </p:nvPr>
        </p:nvGraphicFramePr>
        <p:xfrm>
          <a:off x="647700" y="1684368"/>
          <a:ext cx="10896599" cy="4696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224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1;p36">
            <a:extLst>
              <a:ext uri="{FF2B5EF4-FFF2-40B4-BE49-F238E27FC236}">
                <a16:creationId xmlns:a16="http://schemas.microsoft.com/office/drawing/2014/main" id="{367DBB9A-800C-5A2C-8E25-1C6A3F247BDD}"/>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2CA7A54C-0DE1-B528-63CE-1EC96ADC62F2}"/>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Google Shape;219;p34">
            <a:extLst>
              <a:ext uri="{FF2B5EF4-FFF2-40B4-BE49-F238E27FC236}">
                <a16:creationId xmlns:a16="http://schemas.microsoft.com/office/drawing/2014/main" id="{85D2388B-0C55-49D2-88F5-1B8D2C87D23E}"/>
              </a:ext>
            </a:extLst>
          </p:cNvPr>
          <p:cNvSpPr txBox="1">
            <a:spLocks/>
          </p:cNvSpPr>
          <p:nvPr/>
        </p:nvSpPr>
        <p:spPr>
          <a:xfrm>
            <a:off x="-133413" y="1331345"/>
            <a:ext cx="1457867" cy="101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Commissioner"/>
              <a:buNone/>
              <a:defRPr sz="30000" b="1" i="0" u="none" strike="noStrike" cap="none">
                <a:solidFill>
                  <a:schemeClr val="dk2"/>
                </a:solidFill>
                <a:latin typeface="Commissioner"/>
                <a:ea typeface="Commissioner"/>
                <a:cs typeface="Commissioner"/>
                <a:sym typeface="Commissioner"/>
              </a:defRPr>
            </a:lvl1pPr>
            <a:lvl2pPr marR="0" lvl="1"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2pPr>
            <a:lvl3pPr marR="0" lvl="2"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3pPr>
            <a:lvl4pPr marR="0" lvl="3"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4pPr>
            <a:lvl5pPr marR="0" lvl="4"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5pPr>
            <a:lvl6pPr marR="0" lvl="5"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6pPr>
            <a:lvl7pPr marR="0" lvl="6"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7pPr>
            <a:lvl8pPr marR="0" lvl="7"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8pPr>
            <a:lvl9pPr marR="0" lvl="8"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9pPr>
          </a:lstStyle>
          <a:p>
            <a:pPr defTabSz="609630">
              <a:buClr>
                <a:srgbClr val="BB6E6E"/>
              </a:buClr>
              <a:defRPr/>
            </a:pPr>
            <a:r>
              <a:rPr lang="en" sz="4667" kern="0" dirty="0">
                <a:solidFill>
                  <a:srgbClr val="530C1D"/>
                </a:solidFill>
              </a:rPr>
              <a:t>01</a:t>
            </a:r>
          </a:p>
        </p:txBody>
      </p:sp>
      <p:sp>
        <p:nvSpPr>
          <p:cNvPr id="8" name="Google Shape;220;p34">
            <a:extLst>
              <a:ext uri="{FF2B5EF4-FFF2-40B4-BE49-F238E27FC236}">
                <a16:creationId xmlns:a16="http://schemas.microsoft.com/office/drawing/2014/main" id="{FB94BDB8-0141-2712-E31E-E3801015751C}"/>
              </a:ext>
            </a:extLst>
          </p:cNvPr>
          <p:cNvSpPr txBox="1">
            <a:spLocks/>
          </p:cNvSpPr>
          <p:nvPr/>
        </p:nvSpPr>
        <p:spPr>
          <a:xfrm>
            <a:off x="1567134" y="1464746"/>
            <a:ext cx="10109197" cy="8825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Sintony"/>
              <a:buNone/>
              <a:defRPr sz="2800" b="0" i="0" u="none" strike="noStrike" cap="none">
                <a:solidFill>
                  <a:schemeClr val="dk2"/>
                </a:solidFill>
                <a:latin typeface="Sintony"/>
                <a:ea typeface="Sintony"/>
                <a:cs typeface="Sintony"/>
                <a:sym typeface="Sintony"/>
              </a:defRPr>
            </a:lvl1pPr>
            <a:lvl2pPr marL="914400" marR="0" lvl="1" indent="-317500" algn="ctr" rtl="0">
              <a:lnSpc>
                <a:spcPct val="100000"/>
              </a:lnSpc>
              <a:spcBef>
                <a:spcPts val="0"/>
              </a:spcBef>
              <a:spcAft>
                <a:spcPts val="0"/>
              </a:spcAft>
              <a:buClr>
                <a:schemeClr val="dk2"/>
              </a:buClr>
              <a:buSzPts val="1400"/>
              <a:buFont typeface="Sintony"/>
              <a:buNone/>
              <a:defRPr sz="2800" b="0" i="0" u="none" strike="noStrike" cap="none">
                <a:solidFill>
                  <a:schemeClr val="dk2"/>
                </a:solidFill>
                <a:latin typeface="Sintony"/>
                <a:ea typeface="Sintony"/>
                <a:cs typeface="Sintony"/>
                <a:sym typeface="Sintony"/>
              </a:defRPr>
            </a:lvl2pPr>
            <a:lvl3pPr marL="1371600" marR="0" lvl="2" indent="-317500" algn="ctr" rtl="0">
              <a:lnSpc>
                <a:spcPct val="100000"/>
              </a:lnSpc>
              <a:spcBef>
                <a:spcPts val="0"/>
              </a:spcBef>
              <a:spcAft>
                <a:spcPts val="0"/>
              </a:spcAft>
              <a:buClr>
                <a:schemeClr val="dk2"/>
              </a:buClr>
              <a:buSzPts val="1400"/>
              <a:buFont typeface="Sintony"/>
              <a:buNone/>
              <a:defRPr sz="2800" b="0" i="0" u="none" strike="noStrike" cap="none">
                <a:solidFill>
                  <a:schemeClr val="dk2"/>
                </a:solidFill>
                <a:latin typeface="Sintony"/>
                <a:ea typeface="Sintony"/>
                <a:cs typeface="Sintony"/>
                <a:sym typeface="Sintony"/>
              </a:defRPr>
            </a:lvl3pPr>
            <a:lvl4pPr marL="1828800" marR="0" lvl="3" indent="-317500" algn="ctr" rtl="0">
              <a:lnSpc>
                <a:spcPct val="100000"/>
              </a:lnSpc>
              <a:spcBef>
                <a:spcPts val="0"/>
              </a:spcBef>
              <a:spcAft>
                <a:spcPts val="0"/>
              </a:spcAft>
              <a:buClr>
                <a:schemeClr val="dk2"/>
              </a:buClr>
              <a:buSzPts val="1400"/>
              <a:buFont typeface="Sintony"/>
              <a:buNone/>
              <a:defRPr sz="2800" b="0" i="0" u="none" strike="noStrike" cap="none">
                <a:solidFill>
                  <a:schemeClr val="dk2"/>
                </a:solidFill>
                <a:latin typeface="Sintony"/>
                <a:ea typeface="Sintony"/>
                <a:cs typeface="Sintony"/>
                <a:sym typeface="Sintony"/>
              </a:defRPr>
            </a:lvl4pPr>
            <a:lvl5pPr marL="2286000" marR="0" lvl="4" indent="-317500" algn="ctr" rtl="0">
              <a:lnSpc>
                <a:spcPct val="100000"/>
              </a:lnSpc>
              <a:spcBef>
                <a:spcPts val="0"/>
              </a:spcBef>
              <a:spcAft>
                <a:spcPts val="0"/>
              </a:spcAft>
              <a:buClr>
                <a:schemeClr val="dk2"/>
              </a:buClr>
              <a:buSzPts val="1400"/>
              <a:buFont typeface="Sintony"/>
              <a:buNone/>
              <a:defRPr sz="2800" b="0" i="0" u="none" strike="noStrike" cap="none">
                <a:solidFill>
                  <a:schemeClr val="dk2"/>
                </a:solidFill>
                <a:latin typeface="Sintony"/>
                <a:ea typeface="Sintony"/>
                <a:cs typeface="Sintony"/>
                <a:sym typeface="Sintony"/>
              </a:defRPr>
            </a:lvl5pPr>
            <a:lvl6pPr marL="2743200" marR="0" lvl="5" indent="-317500" algn="ctr" rtl="0">
              <a:lnSpc>
                <a:spcPct val="100000"/>
              </a:lnSpc>
              <a:spcBef>
                <a:spcPts val="0"/>
              </a:spcBef>
              <a:spcAft>
                <a:spcPts val="0"/>
              </a:spcAft>
              <a:buClr>
                <a:schemeClr val="dk2"/>
              </a:buClr>
              <a:buSzPts val="1400"/>
              <a:buFont typeface="Sintony"/>
              <a:buNone/>
              <a:defRPr sz="2800" b="0" i="0" u="none" strike="noStrike" cap="none">
                <a:solidFill>
                  <a:schemeClr val="dk2"/>
                </a:solidFill>
                <a:latin typeface="Sintony"/>
                <a:ea typeface="Sintony"/>
                <a:cs typeface="Sintony"/>
                <a:sym typeface="Sintony"/>
              </a:defRPr>
            </a:lvl6pPr>
            <a:lvl7pPr marL="3200400" marR="0" lvl="6" indent="-317500" algn="ctr" rtl="0">
              <a:lnSpc>
                <a:spcPct val="100000"/>
              </a:lnSpc>
              <a:spcBef>
                <a:spcPts val="0"/>
              </a:spcBef>
              <a:spcAft>
                <a:spcPts val="0"/>
              </a:spcAft>
              <a:buClr>
                <a:schemeClr val="dk2"/>
              </a:buClr>
              <a:buSzPts val="1400"/>
              <a:buFont typeface="Sintony"/>
              <a:buNone/>
              <a:defRPr sz="2800" b="0" i="0" u="none" strike="noStrike" cap="none">
                <a:solidFill>
                  <a:schemeClr val="dk2"/>
                </a:solidFill>
                <a:latin typeface="Sintony"/>
                <a:ea typeface="Sintony"/>
                <a:cs typeface="Sintony"/>
                <a:sym typeface="Sintony"/>
              </a:defRPr>
            </a:lvl7pPr>
            <a:lvl8pPr marL="3657600" marR="0" lvl="7" indent="-317500" algn="ctr" rtl="0">
              <a:lnSpc>
                <a:spcPct val="100000"/>
              </a:lnSpc>
              <a:spcBef>
                <a:spcPts val="0"/>
              </a:spcBef>
              <a:spcAft>
                <a:spcPts val="0"/>
              </a:spcAft>
              <a:buClr>
                <a:schemeClr val="dk2"/>
              </a:buClr>
              <a:buSzPts val="1400"/>
              <a:buFont typeface="Sintony"/>
              <a:buNone/>
              <a:defRPr sz="2800" b="0" i="0" u="none" strike="noStrike" cap="none">
                <a:solidFill>
                  <a:schemeClr val="dk2"/>
                </a:solidFill>
                <a:latin typeface="Sintony"/>
                <a:ea typeface="Sintony"/>
                <a:cs typeface="Sintony"/>
                <a:sym typeface="Sintony"/>
              </a:defRPr>
            </a:lvl8pPr>
            <a:lvl9pPr marL="4114800" marR="0" lvl="8" indent="-317500" algn="ctr" rtl="0">
              <a:lnSpc>
                <a:spcPct val="100000"/>
              </a:lnSpc>
              <a:spcBef>
                <a:spcPts val="0"/>
              </a:spcBef>
              <a:spcAft>
                <a:spcPts val="0"/>
              </a:spcAft>
              <a:buClr>
                <a:schemeClr val="dk2"/>
              </a:buClr>
              <a:buSzPts val="1400"/>
              <a:buFont typeface="Sintony"/>
              <a:buNone/>
              <a:defRPr sz="2800" b="0" i="0" u="none" strike="noStrike" cap="none">
                <a:solidFill>
                  <a:schemeClr val="dk2"/>
                </a:solidFill>
                <a:latin typeface="Sintony"/>
                <a:ea typeface="Sintony"/>
                <a:cs typeface="Sintony"/>
                <a:sym typeface="Sintony"/>
              </a:defRPr>
            </a:lvl9pPr>
          </a:lstStyle>
          <a:p>
            <a:pPr marL="0" indent="0" defTabSz="609630">
              <a:buClr>
                <a:srgbClr val="530C1D"/>
              </a:buClr>
              <a:defRPr/>
            </a:pPr>
            <a:r>
              <a:rPr lang="en-US" sz="2400" i="1" kern="0" dirty="0">
                <a:solidFill>
                  <a:prstClr val="black"/>
                </a:solidFill>
                <a:latin typeface="Calibri"/>
              </a:rPr>
              <a:t>Develop a comprehensive program to increase the number of attorneys</a:t>
            </a:r>
          </a:p>
        </p:txBody>
      </p:sp>
      <p:cxnSp>
        <p:nvCxnSpPr>
          <p:cNvPr id="9" name="Google Shape;221;p34">
            <a:extLst>
              <a:ext uri="{FF2B5EF4-FFF2-40B4-BE49-F238E27FC236}">
                <a16:creationId xmlns:a16="http://schemas.microsoft.com/office/drawing/2014/main" id="{D7BD0215-A6E7-7281-91EC-ADF2BDADC8D8}"/>
              </a:ext>
            </a:extLst>
          </p:cNvPr>
          <p:cNvCxnSpPr>
            <a:cxnSpLocks/>
          </p:cNvCxnSpPr>
          <p:nvPr/>
        </p:nvCxnSpPr>
        <p:spPr>
          <a:xfrm>
            <a:off x="1420855" y="1373436"/>
            <a:ext cx="0" cy="4466386"/>
          </a:xfrm>
          <a:prstGeom prst="straightConnector1">
            <a:avLst/>
          </a:prstGeom>
          <a:noFill/>
          <a:ln w="38100" cap="flat" cmpd="sng">
            <a:solidFill>
              <a:schemeClr val="tx2">
                <a:lumMod val="50000"/>
              </a:schemeClr>
            </a:solidFill>
            <a:prstDash val="solid"/>
            <a:round/>
            <a:headEnd type="none" w="med" len="med"/>
            <a:tailEnd type="none" w="med" len="med"/>
          </a:ln>
        </p:spPr>
      </p:cxnSp>
      <p:sp>
        <p:nvSpPr>
          <p:cNvPr id="12" name="TextBox 11">
            <a:extLst>
              <a:ext uri="{FF2B5EF4-FFF2-40B4-BE49-F238E27FC236}">
                <a16:creationId xmlns:a16="http://schemas.microsoft.com/office/drawing/2014/main" id="{D2DFA0E5-679D-B2E7-55E7-0717EDF015D8}"/>
              </a:ext>
            </a:extLst>
          </p:cNvPr>
          <p:cNvSpPr txBox="1"/>
          <p:nvPr/>
        </p:nvSpPr>
        <p:spPr>
          <a:xfrm>
            <a:off x="166481" y="198160"/>
            <a:ext cx="7656719" cy="584775"/>
          </a:xfrm>
          <a:prstGeom prst="rect">
            <a:avLst/>
          </a:prstGeom>
          <a:noFill/>
        </p:spPr>
        <p:txBody>
          <a:bodyPr wrap="square">
            <a:spAutoFit/>
          </a:bodyPr>
          <a:lstStyle/>
          <a:p>
            <a:pPr defTabSz="304815">
              <a:spcBef>
                <a:spcPct val="0"/>
              </a:spcBef>
              <a:defRPr/>
            </a:pPr>
            <a:r>
              <a:rPr lang="en-US" sz="3200" spc="67" dirty="0">
                <a:solidFill>
                  <a:sysClr val="window" lastClr="FFFFFF"/>
                </a:solidFill>
                <a:latin typeface="Calibri"/>
              </a:rPr>
              <a:t>Recommendations related to TIDC’s LAR</a:t>
            </a:r>
          </a:p>
        </p:txBody>
      </p:sp>
      <p:sp>
        <p:nvSpPr>
          <p:cNvPr id="13" name="Google Shape;219;p34">
            <a:extLst>
              <a:ext uri="{FF2B5EF4-FFF2-40B4-BE49-F238E27FC236}">
                <a16:creationId xmlns:a16="http://schemas.microsoft.com/office/drawing/2014/main" id="{EDF775C2-F512-4678-67A7-BEF326B7F688}"/>
              </a:ext>
            </a:extLst>
          </p:cNvPr>
          <p:cNvSpPr txBox="1">
            <a:spLocks/>
          </p:cNvSpPr>
          <p:nvPr/>
        </p:nvSpPr>
        <p:spPr>
          <a:xfrm>
            <a:off x="-133413" y="2198665"/>
            <a:ext cx="1457867" cy="75189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Commissioner"/>
              <a:buNone/>
              <a:defRPr sz="30000" b="1" i="0" u="none" strike="noStrike" cap="none">
                <a:solidFill>
                  <a:schemeClr val="dk2"/>
                </a:solidFill>
                <a:latin typeface="Commissioner"/>
                <a:ea typeface="Commissioner"/>
                <a:cs typeface="Commissioner"/>
                <a:sym typeface="Commissioner"/>
              </a:defRPr>
            </a:lvl1pPr>
            <a:lvl2pPr marR="0" lvl="1"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2pPr>
            <a:lvl3pPr marR="0" lvl="2"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3pPr>
            <a:lvl4pPr marR="0" lvl="3"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4pPr>
            <a:lvl5pPr marR="0" lvl="4"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5pPr>
            <a:lvl6pPr marR="0" lvl="5"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6pPr>
            <a:lvl7pPr marR="0" lvl="6"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7pPr>
            <a:lvl8pPr marR="0" lvl="7"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8pPr>
            <a:lvl9pPr marR="0" lvl="8"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9pPr>
          </a:lstStyle>
          <a:p>
            <a:pPr defTabSz="609630">
              <a:buClr>
                <a:srgbClr val="BB6E6E"/>
              </a:buClr>
              <a:defRPr/>
            </a:pPr>
            <a:r>
              <a:rPr lang="en" sz="4667" kern="0">
                <a:solidFill>
                  <a:srgbClr val="530C1D"/>
                </a:solidFill>
              </a:rPr>
              <a:t>02</a:t>
            </a:r>
          </a:p>
        </p:txBody>
      </p:sp>
      <p:sp>
        <p:nvSpPr>
          <p:cNvPr id="15" name="TextBox 14">
            <a:extLst>
              <a:ext uri="{FF2B5EF4-FFF2-40B4-BE49-F238E27FC236}">
                <a16:creationId xmlns:a16="http://schemas.microsoft.com/office/drawing/2014/main" id="{C1FB980B-B274-EC60-89B3-FAAE3C90A9EF}"/>
              </a:ext>
            </a:extLst>
          </p:cNvPr>
          <p:cNvSpPr txBox="1"/>
          <p:nvPr/>
        </p:nvSpPr>
        <p:spPr>
          <a:xfrm>
            <a:off x="1672779" y="2204100"/>
            <a:ext cx="10109191" cy="830997"/>
          </a:xfrm>
          <a:prstGeom prst="rect">
            <a:avLst/>
          </a:prstGeom>
          <a:noFill/>
        </p:spPr>
        <p:txBody>
          <a:bodyPr wrap="square">
            <a:spAutoFit/>
          </a:bodyPr>
          <a:lstStyle/>
          <a:p>
            <a:pPr defTabSz="609630">
              <a:buClr>
                <a:srgbClr val="530C1D"/>
              </a:buClr>
              <a:buSzPts val="1400"/>
              <a:defRPr/>
            </a:pPr>
            <a:r>
              <a:rPr lang="en-US" sz="2400" i="1" kern="0" dirty="0">
                <a:solidFill>
                  <a:prstClr val="black"/>
                </a:solidFill>
                <a:latin typeface="Calibri"/>
                <a:sym typeface="Sintony"/>
              </a:rPr>
              <a:t>At a minimum TIDC needs </a:t>
            </a:r>
            <a:r>
              <a:rPr lang="en-US" sz="2400" i="1" kern="0" dirty="0">
                <a:solidFill>
                  <a:srgbClr val="938953">
                    <a:lumMod val="50000"/>
                  </a:srgbClr>
                </a:solidFill>
                <a:latin typeface="Calibri"/>
                <a:sym typeface="Sintony"/>
              </a:rPr>
              <a:t>$23.5 million </a:t>
            </a:r>
            <a:r>
              <a:rPr lang="en-US" sz="2400" i="1" kern="0" dirty="0">
                <a:solidFill>
                  <a:prstClr val="black"/>
                </a:solidFill>
                <a:latin typeface="Calibri"/>
                <a:sym typeface="Sintony"/>
              </a:rPr>
              <a:t>per year to establish and operate new regional PD offices covering one third of rural counties without a PD office today</a:t>
            </a:r>
          </a:p>
        </p:txBody>
      </p:sp>
      <p:sp>
        <p:nvSpPr>
          <p:cNvPr id="18" name="Google Shape;219;p34">
            <a:extLst>
              <a:ext uri="{FF2B5EF4-FFF2-40B4-BE49-F238E27FC236}">
                <a16:creationId xmlns:a16="http://schemas.microsoft.com/office/drawing/2014/main" id="{65C32FA6-B3B7-FB73-EDA5-9A1C18B5AB43}"/>
              </a:ext>
            </a:extLst>
          </p:cNvPr>
          <p:cNvSpPr txBox="1">
            <a:spLocks/>
          </p:cNvSpPr>
          <p:nvPr/>
        </p:nvSpPr>
        <p:spPr>
          <a:xfrm>
            <a:off x="-113333" y="3043948"/>
            <a:ext cx="1457867" cy="75189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Commissioner"/>
              <a:buNone/>
              <a:defRPr sz="30000" b="1" i="0" u="none" strike="noStrike" cap="none">
                <a:solidFill>
                  <a:schemeClr val="dk2"/>
                </a:solidFill>
                <a:latin typeface="Commissioner"/>
                <a:ea typeface="Commissioner"/>
                <a:cs typeface="Commissioner"/>
                <a:sym typeface="Commissioner"/>
              </a:defRPr>
            </a:lvl1pPr>
            <a:lvl2pPr marR="0" lvl="1"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2pPr>
            <a:lvl3pPr marR="0" lvl="2"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3pPr>
            <a:lvl4pPr marR="0" lvl="3"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4pPr>
            <a:lvl5pPr marR="0" lvl="4"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5pPr>
            <a:lvl6pPr marR="0" lvl="5"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6pPr>
            <a:lvl7pPr marR="0" lvl="6"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7pPr>
            <a:lvl8pPr marR="0" lvl="7"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8pPr>
            <a:lvl9pPr marR="0" lvl="8"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9pPr>
          </a:lstStyle>
          <a:p>
            <a:pPr defTabSz="609630">
              <a:buClr>
                <a:srgbClr val="BB6E6E"/>
              </a:buClr>
              <a:defRPr/>
            </a:pPr>
            <a:r>
              <a:rPr lang="en" sz="4667" kern="0" dirty="0">
                <a:solidFill>
                  <a:srgbClr val="530C1D"/>
                </a:solidFill>
              </a:rPr>
              <a:t>03</a:t>
            </a:r>
          </a:p>
        </p:txBody>
      </p:sp>
      <p:sp>
        <p:nvSpPr>
          <p:cNvPr id="20" name="TextBox 19">
            <a:extLst>
              <a:ext uri="{FF2B5EF4-FFF2-40B4-BE49-F238E27FC236}">
                <a16:creationId xmlns:a16="http://schemas.microsoft.com/office/drawing/2014/main" id="{87179376-211E-DF08-326F-C70208031030}"/>
              </a:ext>
            </a:extLst>
          </p:cNvPr>
          <p:cNvSpPr txBox="1"/>
          <p:nvPr/>
        </p:nvSpPr>
        <p:spPr>
          <a:xfrm>
            <a:off x="1672779" y="3228412"/>
            <a:ext cx="9757223" cy="461665"/>
          </a:xfrm>
          <a:prstGeom prst="rect">
            <a:avLst/>
          </a:prstGeom>
          <a:noFill/>
        </p:spPr>
        <p:txBody>
          <a:bodyPr wrap="square">
            <a:spAutoFit/>
          </a:bodyPr>
          <a:lstStyle/>
          <a:p>
            <a:pPr defTabSz="609630"/>
            <a:r>
              <a:rPr lang="en-US" sz="2400" i="1" kern="0" dirty="0">
                <a:solidFill>
                  <a:prstClr val="black"/>
                </a:solidFill>
                <a:latin typeface="Calibri"/>
                <a:sym typeface="Sintony"/>
              </a:rPr>
              <a:t>TIDC should embark on an outreach campaign to rural communities </a:t>
            </a:r>
            <a:endParaRPr lang="en-US" sz="2400" dirty="0">
              <a:solidFill>
                <a:prstClr val="black"/>
              </a:solidFill>
              <a:latin typeface="Calibri"/>
            </a:endParaRPr>
          </a:p>
        </p:txBody>
      </p:sp>
      <p:sp>
        <p:nvSpPr>
          <p:cNvPr id="21" name="Google Shape;219;p34">
            <a:extLst>
              <a:ext uri="{FF2B5EF4-FFF2-40B4-BE49-F238E27FC236}">
                <a16:creationId xmlns:a16="http://schemas.microsoft.com/office/drawing/2014/main" id="{66E889E2-427C-F020-A190-56B064750595}"/>
              </a:ext>
            </a:extLst>
          </p:cNvPr>
          <p:cNvSpPr txBox="1">
            <a:spLocks/>
          </p:cNvSpPr>
          <p:nvPr/>
        </p:nvSpPr>
        <p:spPr>
          <a:xfrm>
            <a:off x="-113333" y="3907442"/>
            <a:ext cx="1457867" cy="75189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Commissioner"/>
              <a:buNone/>
              <a:defRPr sz="30000" b="1" i="0" u="none" strike="noStrike" cap="none">
                <a:solidFill>
                  <a:schemeClr val="dk2"/>
                </a:solidFill>
                <a:latin typeface="Commissioner"/>
                <a:ea typeface="Commissioner"/>
                <a:cs typeface="Commissioner"/>
                <a:sym typeface="Commissioner"/>
              </a:defRPr>
            </a:lvl1pPr>
            <a:lvl2pPr marR="0" lvl="1"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2pPr>
            <a:lvl3pPr marR="0" lvl="2"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3pPr>
            <a:lvl4pPr marR="0" lvl="3"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4pPr>
            <a:lvl5pPr marR="0" lvl="4"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5pPr>
            <a:lvl6pPr marR="0" lvl="5"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6pPr>
            <a:lvl7pPr marR="0" lvl="6"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7pPr>
            <a:lvl8pPr marR="0" lvl="7"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8pPr>
            <a:lvl9pPr marR="0" lvl="8" algn="ctr" rtl="0">
              <a:lnSpc>
                <a:spcPct val="100000"/>
              </a:lnSpc>
              <a:spcBef>
                <a:spcPts val="0"/>
              </a:spcBef>
              <a:spcAft>
                <a:spcPts val="0"/>
              </a:spcAft>
              <a:buClr>
                <a:schemeClr val="dk1"/>
              </a:buClr>
              <a:buSzPts val="6000"/>
              <a:buFont typeface="Commissioner"/>
              <a:buNone/>
              <a:defRPr sz="12000" b="1" i="0" u="none" strike="noStrike" cap="none">
                <a:solidFill>
                  <a:schemeClr val="dk1"/>
                </a:solidFill>
                <a:latin typeface="Commissioner"/>
                <a:ea typeface="Commissioner"/>
                <a:cs typeface="Commissioner"/>
                <a:sym typeface="Commissioner"/>
              </a:defRPr>
            </a:lvl9pPr>
          </a:lstStyle>
          <a:p>
            <a:pPr defTabSz="609630">
              <a:buClr>
                <a:srgbClr val="BB6E6E"/>
              </a:buClr>
              <a:defRPr/>
            </a:pPr>
            <a:r>
              <a:rPr lang="en" sz="4667" kern="0">
                <a:solidFill>
                  <a:srgbClr val="530C1D"/>
                </a:solidFill>
              </a:rPr>
              <a:t>04</a:t>
            </a:r>
          </a:p>
        </p:txBody>
      </p:sp>
      <p:sp>
        <p:nvSpPr>
          <p:cNvPr id="23" name="TextBox 22">
            <a:extLst>
              <a:ext uri="{FF2B5EF4-FFF2-40B4-BE49-F238E27FC236}">
                <a16:creationId xmlns:a16="http://schemas.microsoft.com/office/drawing/2014/main" id="{CC630F60-C349-A2C4-BF5C-BB036A9D9B16}"/>
              </a:ext>
            </a:extLst>
          </p:cNvPr>
          <p:cNvSpPr txBox="1"/>
          <p:nvPr/>
        </p:nvSpPr>
        <p:spPr>
          <a:xfrm>
            <a:off x="1696139" y="3907442"/>
            <a:ext cx="9158515" cy="830997"/>
          </a:xfrm>
          <a:prstGeom prst="rect">
            <a:avLst/>
          </a:prstGeom>
          <a:noFill/>
        </p:spPr>
        <p:txBody>
          <a:bodyPr wrap="square">
            <a:spAutoFit/>
          </a:bodyPr>
          <a:lstStyle/>
          <a:p>
            <a:pPr defTabSz="609630">
              <a:buClr>
                <a:srgbClr val="530C1D"/>
              </a:buClr>
              <a:buSzPts val="1400"/>
              <a:defRPr/>
            </a:pPr>
            <a:r>
              <a:rPr lang="en-US" sz="2400" i="1" kern="0" dirty="0">
                <a:solidFill>
                  <a:prstClr val="black"/>
                </a:solidFill>
                <a:latin typeface="Calibri"/>
                <a:sym typeface="Sintony"/>
              </a:rPr>
              <a:t>As much as possible, ensure that all current PD offices have</a:t>
            </a:r>
            <a:r>
              <a:rPr lang="en-US" sz="2400" i="1" kern="0" dirty="0">
                <a:solidFill>
                  <a:prstClr val="black"/>
                </a:solidFill>
                <a:latin typeface="Calibri"/>
              </a:rPr>
              <a:t> sustainable funding</a:t>
            </a:r>
            <a:endParaRPr lang="en-US" sz="2400" i="1" kern="0" dirty="0">
              <a:solidFill>
                <a:prstClr val="black"/>
              </a:solidFill>
              <a:latin typeface="Calibri"/>
              <a:sym typeface="Sintony"/>
            </a:endParaRPr>
          </a:p>
        </p:txBody>
      </p:sp>
    </p:spTree>
    <p:extLst>
      <p:ext uri="{BB962C8B-B14F-4D97-AF65-F5344CB8AC3E}">
        <p14:creationId xmlns:p14="http://schemas.microsoft.com/office/powerpoint/2010/main" val="2742923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5">
            <a:extLst>
              <a:ext uri="{FF2B5EF4-FFF2-40B4-BE49-F238E27FC236}">
                <a16:creationId xmlns:a16="http://schemas.microsoft.com/office/drawing/2014/main" id="{3A935DDC-B7A2-F3C0-1EF2-F525E2FED35D}"/>
              </a:ext>
            </a:extLst>
          </p:cNvPr>
          <p:cNvSpPr/>
          <p:nvPr/>
        </p:nvSpPr>
        <p:spPr>
          <a:xfrm>
            <a:off x="264458" y="202170"/>
            <a:ext cx="11663082" cy="6453660"/>
          </a:xfrm>
          <a:custGeom>
            <a:avLst/>
            <a:gdLst/>
            <a:ahLst/>
            <a:cxnLst/>
            <a:rect l="l" t="t" r="r" b="b"/>
            <a:pathLst>
              <a:path w="17494623" h="9680490">
                <a:moveTo>
                  <a:pt x="0" y="0"/>
                </a:moveTo>
                <a:lnTo>
                  <a:pt x="17494624" y="0"/>
                </a:lnTo>
                <a:lnTo>
                  <a:pt x="17494624" y="9680491"/>
                </a:lnTo>
                <a:lnTo>
                  <a:pt x="0" y="9680491"/>
                </a:lnTo>
                <a:lnTo>
                  <a:pt x="0" y="0"/>
                </a:lnTo>
                <a:close/>
              </a:path>
            </a:pathLst>
          </a:custGeom>
          <a:blipFill>
            <a:blip r:embed="rId3"/>
            <a:stretch>
              <a:fillRect t="-68" b="-68"/>
            </a:stretch>
          </a:blipFill>
        </p:spPr>
        <p:txBody>
          <a:bodyPr/>
          <a:lstStyle/>
          <a:p>
            <a:pPr defTabSz="609630"/>
            <a:endParaRPr lang="en-US" sz="1200" b="1">
              <a:solidFill>
                <a:prstClr val="black"/>
              </a:solidFill>
              <a:latin typeface="Calibri"/>
            </a:endParaRPr>
          </a:p>
        </p:txBody>
      </p:sp>
      <p:grpSp>
        <p:nvGrpSpPr>
          <p:cNvPr id="6" name="Group 6"/>
          <p:cNvGrpSpPr/>
          <p:nvPr/>
        </p:nvGrpSpPr>
        <p:grpSpPr>
          <a:xfrm>
            <a:off x="264459" y="2705301"/>
            <a:ext cx="118872" cy="1371600"/>
            <a:chOff x="0" y="0"/>
            <a:chExt cx="237744" cy="2743200"/>
          </a:xfrm>
        </p:grpSpPr>
        <p:sp>
          <p:nvSpPr>
            <p:cNvPr id="7" name="Freeform 7"/>
            <p:cNvSpPr/>
            <p:nvPr/>
          </p:nvSpPr>
          <p:spPr>
            <a:xfrm>
              <a:off x="0" y="0"/>
              <a:ext cx="237744" cy="2743200"/>
            </a:xfrm>
            <a:custGeom>
              <a:avLst/>
              <a:gdLst/>
              <a:ahLst/>
              <a:cxnLst/>
              <a:rect l="l" t="t" r="r" b="b"/>
              <a:pathLst>
                <a:path w="237744" h="2743200">
                  <a:moveTo>
                    <a:pt x="0" y="0"/>
                  </a:moveTo>
                  <a:lnTo>
                    <a:pt x="237744" y="0"/>
                  </a:lnTo>
                  <a:lnTo>
                    <a:pt x="237744" y="2743200"/>
                  </a:lnTo>
                  <a:lnTo>
                    <a:pt x="0" y="2743200"/>
                  </a:lnTo>
                  <a:close/>
                </a:path>
              </a:pathLst>
            </a:custGeom>
            <a:solidFill>
              <a:srgbClr val="E9E3E2"/>
            </a:solidFill>
          </p:spPr>
          <p:txBody>
            <a:bodyPr/>
            <a:lstStyle/>
            <a:p>
              <a:pPr defTabSz="609630"/>
              <a:endParaRPr lang="en-US" sz="1200">
                <a:solidFill>
                  <a:prstClr val="black"/>
                </a:solidFill>
                <a:latin typeface="Calibri"/>
              </a:endParaRPr>
            </a:p>
          </p:txBody>
        </p:sp>
      </p:grpSp>
      <p:grpSp>
        <p:nvGrpSpPr>
          <p:cNvPr id="8" name="Group 8"/>
          <p:cNvGrpSpPr/>
          <p:nvPr/>
        </p:nvGrpSpPr>
        <p:grpSpPr>
          <a:xfrm>
            <a:off x="11808669" y="2705301"/>
            <a:ext cx="118872" cy="1371600"/>
            <a:chOff x="0" y="0"/>
            <a:chExt cx="237744" cy="2743200"/>
          </a:xfrm>
        </p:grpSpPr>
        <p:sp>
          <p:nvSpPr>
            <p:cNvPr id="9" name="Freeform 9"/>
            <p:cNvSpPr/>
            <p:nvPr/>
          </p:nvSpPr>
          <p:spPr>
            <a:xfrm>
              <a:off x="0" y="0"/>
              <a:ext cx="237744" cy="2743200"/>
            </a:xfrm>
            <a:custGeom>
              <a:avLst/>
              <a:gdLst/>
              <a:ahLst/>
              <a:cxnLst/>
              <a:rect l="l" t="t" r="r" b="b"/>
              <a:pathLst>
                <a:path w="237744" h="2743200">
                  <a:moveTo>
                    <a:pt x="0" y="0"/>
                  </a:moveTo>
                  <a:lnTo>
                    <a:pt x="237744" y="0"/>
                  </a:lnTo>
                  <a:lnTo>
                    <a:pt x="237744" y="2743200"/>
                  </a:lnTo>
                  <a:lnTo>
                    <a:pt x="0" y="2743200"/>
                  </a:lnTo>
                  <a:close/>
                </a:path>
              </a:pathLst>
            </a:custGeom>
            <a:solidFill>
              <a:srgbClr val="E9E3E2"/>
            </a:solidFill>
          </p:spPr>
          <p:txBody>
            <a:bodyPr/>
            <a:lstStyle/>
            <a:p>
              <a:pPr defTabSz="609630"/>
              <a:endParaRPr lang="en-US" sz="1200">
                <a:solidFill>
                  <a:prstClr val="black"/>
                </a:solidFill>
                <a:latin typeface="Calibri"/>
              </a:endParaRPr>
            </a:p>
          </p:txBody>
        </p:sp>
      </p:grpSp>
      <p:sp>
        <p:nvSpPr>
          <p:cNvPr id="10" name="TextBox 10"/>
          <p:cNvSpPr txBox="1"/>
          <p:nvPr/>
        </p:nvSpPr>
        <p:spPr>
          <a:xfrm>
            <a:off x="975359" y="2861557"/>
            <a:ext cx="10241280" cy="1092287"/>
          </a:xfrm>
          <a:prstGeom prst="rect">
            <a:avLst/>
          </a:prstGeom>
        </p:spPr>
        <p:txBody>
          <a:bodyPr lIns="0" tIns="0" rIns="0" bIns="0" rtlCol="0" anchor="t">
            <a:spAutoFit/>
          </a:bodyPr>
          <a:lstStyle/>
          <a:p>
            <a:pPr algn="ctr" defTabSz="609630">
              <a:lnSpc>
                <a:spcPts val="8400"/>
              </a:lnSpc>
            </a:pPr>
            <a:r>
              <a:rPr lang="en-US" sz="8400" b="1" spc="100">
                <a:solidFill>
                  <a:srgbClr val="FFFFFF"/>
                </a:solidFill>
                <a:latin typeface="Calibri"/>
              </a:rPr>
              <a:t>Thank you!</a:t>
            </a:r>
          </a:p>
        </p:txBody>
      </p:sp>
      <p:sp>
        <p:nvSpPr>
          <p:cNvPr id="12" name="Freeform 12"/>
          <p:cNvSpPr/>
          <p:nvPr/>
        </p:nvSpPr>
        <p:spPr>
          <a:xfrm>
            <a:off x="9377816" y="5847877"/>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4" name="Google Shape;611;p56">
            <a:extLst>
              <a:ext uri="{FF2B5EF4-FFF2-40B4-BE49-F238E27FC236}">
                <a16:creationId xmlns:a16="http://schemas.microsoft.com/office/drawing/2014/main" id="{CE8F4E93-AFA5-1CC7-8DAC-A1E372FBBCA9}"/>
              </a:ext>
            </a:extLst>
          </p:cNvPr>
          <p:cNvSpPr txBox="1">
            <a:spLocks/>
          </p:cNvSpPr>
          <p:nvPr/>
        </p:nvSpPr>
        <p:spPr>
          <a:xfrm>
            <a:off x="793849" y="4246889"/>
            <a:ext cx="3149600" cy="1512400"/>
          </a:xfrm>
          <a:prstGeom prst="rect">
            <a:avLst/>
          </a:prstGeom>
        </p:spPr>
        <p:txBody>
          <a:bodyPr spcFirstLastPara="1" wrap="square" lIns="121900" tIns="121900" rIns="121900" bIns="12190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Clr>
                <a:prstClr val="white"/>
              </a:buClr>
              <a:buSzPct val="44000"/>
              <a:buNone/>
            </a:pPr>
            <a:r>
              <a:rPr lang="en-US" sz="2667">
                <a:solidFill>
                  <a:prstClr val="white"/>
                </a:solidFill>
                <a:latin typeface="Calibri"/>
                <a:hlinkClick r:id="rId5">
                  <a:extLst>
                    <a:ext uri="{A12FA001-AC4F-418D-AE19-62706E023703}">
                      <ahyp:hlinkClr xmlns:ahyp="http://schemas.microsoft.com/office/drawing/2018/hyperlinkcolor" val="tx"/>
                    </a:ext>
                  </a:extLst>
                </a:hlinkClick>
              </a:rPr>
              <a:t>gnaufal@tamu.edu</a:t>
            </a:r>
            <a:endParaRPr lang="en-US" sz="2667">
              <a:solidFill>
                <a:prstClr val="white"/>
              </a:solidFill>
              <a:latin typeface="Calibri"/>
            </a:endParaRPr>
          </a:p>
          <a:p>
            <a:pPr marL="0" indent="0" defTabSz="609630">
              <a:buClr>
                <a:prstClr val="white"/>
              </a:buClr>
              <a:buSzPct val="44000"/>
              <a:buNone/>
            </a:pPr>
            <a:r>
              <a:rPr lang="en-US" sz="2667">
                <a:solidFill>
                  <a:prstClr val="white"/>
                </a:solidFill>
                <a:latin typeface="Calibri"/>
                <a:hlinkClick r:id="rId6">
                  <a:extLst>
                    <a:ext uri="{A12FA001-AC4F-418D-AE19-62706E023703}">
                      <ahyp:hlinkClr xmlns:ahyp="http://schemas.microsoft.com/office/drawing/2018/hyperlinkcolor" val="tx"/>
                    </a:ext>
                  </a:extLst>
                </a:hlinkClick>
              </a:rPr>
              <a:t>enaiser@tamu.edu</a:t>
            </a:r>
            <a:r>
              <a:rPr lang="en-US" sz="2667">
                <a:solidFill>
                  <a:prstClr val="white"/>
                </a:solidFill>
                <a:latin typeface="Calibri"/>
              </a:rPr>
              <a:t> </a:t>
            </a:r>
          </a:p>
          <a:p>
            <a:pPr marL="0" indent="0" defTabSz="609630">
              <a:buClr>
                <a:prstClr val="white"/>
              </a:buClr>
              <a:buSzPct val="44000"/>
              <a:buNone/>
            </a:pPr>
            <a:r>
              <a:rPr lang="en-US" sz="2667">
                <a:solidFill>
                  <a:prstClr val="white"/>
                </a:solidFill>
                <a:latin typeface="Calibri"/>
              </a:rPr>
              <a:t>ppri.tamu.edu</a:t>
            </a:r>
          </a:p>
        </p:txBody>
      </p:sp>
      <p:grpSp>
        <p:nvGrpSpPr>
          <p:cNvPr id="15" name="Google Shape;613;p56">
            <a:extLst>
              <a:ext uri="{FF2B5EF4-FFF2-40B4-BE49-F238E27FC236}">
                <a16:creationId xmlns:a16="http://schemas.microsoft.com/office/drawing/2014/main" id="{04A77807-1C2D-872A-BE6D-85A78C94A3AF}"/>
              </a:ext>
            </a:extLst>
          </p:cNvPr>
          <p:cNvGrpSpPr/>
          <p:nvPr/>
        </p:nvGrpSpPr>
        <p:grpSpPr>
          <a:xfrm>
            <a:off x="1158800" y="5847877"/>
            <a:ext cx="527201" cy="527279"/>
            <a:chOff x="266768" y="1721375"/>
            <a:chExt cx="397907" cy="397887"/>
          </a:xfrm>
          <a:solidFill>
            <a:schemeClr val="bg1"/>
          </a:solidFill>
        </p:grpSpPr>
        <p:sp>
          <p:nvSpPr>
            <p:cNvPr id="16" name="Google Shape;614;p56">
              <a:extLst>
                <a:ext uri="{FF2B5EF4-FFF2-40B4-BE49-F238E27FC236}">
                  <a16:creationId xmlns:a16="http://schemas.microsoft.com/office/drawing/2014/main" id="{7E7BF5D7-F2A8-F11F-C586-9AE3A673F753}"/>
                </a:ext>
              </a:extLst>
            </p:cNvPr>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grpFill/>
            <a:ln>
              <a:noFill/>
            </a:ln>
          </p:spPr>
          <p:txBody>
            <a:bodyPr spcFirstLastPara="1" wrap="square" lIns="121900" tIns="121900" rIns="121900" bIns="121900" anchor="ctr" anchorCtr="0">
              <a:noAutofit/>
            </a:bodyPr>
            <a:lstStyle/>
            <a:p>
              <a:pPr defTabSz="1219261">
                <a:buClr>
                  <a:srgbClr val="000000"/>
                </a:buClr>
              </a:pPr>
              <a:endParaRPr sz="1867" kern="0">
                <a:solidFill>
                  <a:prstClr val="white"/>
                </a:solidFill>
                <a:latin typeface="Arial"/>
                <a:cs typeface="Arial"/>
                <a:sym typeface="Arial"/>
              </a:endParaRPr>
            </a:p>
          </p:txBody>
        </p:sp>
        <p:sp>
          <p:nvSpPr>
            <p:cNvPr id="17" name="Google Shape;615;p56">
              <a:extLst>
                <a:ext uri="{FF2B5EF4-FFF2-40B4-BE49-F238E27FC236}">
                  <a16:creationId xmlns:a16="http://schemas.microsoft.com/office/drawing/2014/main" id="{C6C36957-0A30-1D9D-25B0-E88E0A6C00FD}"/>
                </a:ext>
              </a:extLst>
            </p:cNvPr>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grpFill/>
            <a:ln>
              <a:noFill/>
            </a:ln>
          </p:spPr>
          <p:txBody>
            <a:bodyPr spcFirstLastPara="1" wrap="square" lIns="121900" tIns="121900" rIns="121900" bIns="121900" anchor="ctr" anchorCtr="0">
              <a:noAutofit/>
            </a:bodyPr>
            <a:lstStyle/>
            <a:p>
              <a:pPr defTabSz="1219261">
                <a:buClr>
                  <a:srgbClr val="000000"/>
                </a:buClr>
              </a:pPr>
              <a:endParaRPr sz="1867" kern="0">
                <a:solidFill>
                  <a:prstClr val="white"/>
                </a:solidFill>
                <a:latin typeface="Arial"/>
                <a:cs typeface="Arial"/>
                <a:sym typeface="Arial"/>
              </a:endParaRPr>
            </a:p>
          </p:txBody>
        </p:sp>
      </p:grpSp>
      <p:grpSp>
        <p:nvGrpSpPr>
          <p:cNvPr id="23" name="Google Shape;621;p56">
            <a:extLst>
              <a:ext uri="{FF2B5EF4-FFF2-40B4-BE49-F238E27FC236}">
                <a16:creationId xmlns:a16="http://schemas.microsoft.com/office/drawing/2014/main" id="{8C1686E3-89FF-09E5-1BAB-776913E86C92}"/>
              </a:ext>
            </a:extLst>
          </p:cNvPr>
          <p:cNvGrpSpPr/>
          <p:nvPr/>
        </p:nvGrpSpPr>
        <p:grpSpPr>
          <a:xfrm>
            <a:off x="1935188" y="5858951"/>
            <a:ext cx="527145" cy="527279"/>
            <a:chOff x="864491" y="1723250"/>
            <a:chExt cx="397866" cy="397887"/>
          </a:xfrm>
          <a:solidFill>
            <a:schemeClr val="bg1"/>
          </a:solidFill>
        </p:grpSpPr>
        <p:sp>
          <p:nvSpPr>
            <p:cNvPr id="24" name="Google Shape;622;p56">
              <a:extLst>
                <a:ext uri="{FF2B5EF4-FFF2-40B4-BE49-F238E27FC236}">
                  <a16:creationId xmlns:a16="http://schemas.microsoft.com/office/drawing/2014/main" id="{A60336AC-2E34-E842-82FA-74B042962637}"/>
                </a:ext>
              </a:extLst>
            </p:cNvPr>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grpFill/>
            <a:ln>
              <a:noFill/>
            </a:ln>
          </p:spPr>
          <p:txBody>
            <a:bodyPr spcFirstLastPara="1" wrap="square" lIns="121900" tIns="121900" rIns="121900" bIns="121900" anchor="ctr" anchorCtr="0">
              <a:noAutofit/>
            </a:bodyPr>
            <a:lstStyle/>
            <a:p>
              <a:pPr defTabSz="1219261">
                <a:buClr>
                  <a:srgbClr val="000000"/>
                </a:buClr>
              </a:pPr>
              <a:endParaRPr sz="1867" kern="0">
                <a:solidFill>
                  <a:prstClr val="white"/>
                </a:solidFill>
                <a:latin typeface="Arial"/>
                <a:cs typeface="Arial"/>
                <a:sym typeface="Arial"/>
              </a:endParaRPr>
            </a:p>
          </p:txBody>
        </p:sp>
        <p:sp>
          <p:nvSpPr>
            <p:cNvPr id="25" name="Google Shape;623;p56">
              <a:extLst>
                <a:ext uri="{FF2B5EF4-FFF2-40B4-BE49-F238E27FC236}">
                  <a16:creationId xmlns:a16="http://schemas.microsoft.com/office/drawing/2014/main" id="{A628E039-4383-4677-F02D-4C08C191CE66}"/>
                </a:ext>
              </a:extLst>
            </p:cNvPr>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grpFill/>
            <a:ln>
              <a:noFill/>
            </a:ln>
          </p:spPr>
          <p:txBody>
            <a:bodyPr spcFirstLastPara="1" wrap="square" lIns="121900" tIns="121900" rIns="121900" bIns="121900" anchor="ctr" anchorCtr="0">
              <a:noAutofit/>
            </a:bodyPr>
            <a:lstStyle/>
            <a:p>
              <a:pPr defTabSz="1219261">
                <a:buClr>
                  <a:srgbClr val="000000"/>
                </a:buClr>
              </a:pPr>
              <a:endParaRPr sz="1867" kern="0">
                <a:solidFill>
                  <a:prstClr val="white"/>
                </a:solidFill>
                <a:latin typeface="Arial"/>
                <a:cs typeface="Arial"/>
                <a:sym typeface="Arial"/>
              </a:endParaRPr>
            </a:p>
          </p:txBody>
        </p:sp>
        <p:sp>
          <p:nvSpPr>
            <p:cNvPr id="26" name="Google Shape;624;p56">
              <a:extLst>
                <a:ext uri="{FF2B5EF4-FFF2-40B4-BE49-F238E27FC236}">
                  <a16:creationId xmlns:a16="http://schemas.microsoft.com/office/drawing/2014/main" id="{08A3DDAC-C824-9578-D0E5-333E415FA6F6}"/>
                </a:ext>
              </a:extLst>
            </p:cNvPr>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grpFill/>
            <a:ln>
              <a:noFill/>
            </a:ln>
          </p:spPr>
          <p:txBody>
            <a:bodyPr spcFirstLastPara="1" wrap="square" lIns="121900" tIns="121900" rIns="121900" bIns="121900" anchor="ctr" anchorCtr="0">
              <a:noAutofit/>
            </a:bodyPr>
            <a:lstStyle/>
            <a:p>
              <a:pPr defTabSz="1219261">
                <a:buClr>
                  <a:srgbClr val="000000"/>
                </a:buClr>
              </a:pPr>
              <a:endParaRPr sz="1867" kern="0">
                <a:solidFill>
                  <a:prstClr val="white"/>
                </a:solidFill>
                <a:latin typeface="Arial"/>
                <a:cs typeface="Arial"/>
                <a:sym typeface="Arial"/>
              </a:endParaRPr>
            </a:p>
          </p:txBody>
        </p:sp>
      </p:grpSp>
      <p:pic>
        <p:nvPicPr>
          <p:cNvPr id="33" name="Picture 32">
            <a:extLst>
              <a:ext uri="{FF2B5EF4-FFF2-40B4-BE49-F238E27FC236}">
                <a16:creationId xmlns:a16="http://schemas.microsoft.com/office/drawing/2014/main" id="{A6244D8D-25C5-1DFC-6387-FCE7C47B8124}"/>
              </a:ext>
            </a:extLst>
          </p:cNvPr>
          <p:cNvPicPr>
            <a:picLocks noChangeAspect="1"/>
          </p:cNvPicPr>
          <p:nvPr/>
        </p:nvPicPr>
        <p:blipFill rotWithShape="1">
          <a:blip r:embed="rId7"/>
          <a:srcRect l="7511" t="3371" r="3601" b="3080"/>
          <a:stretch/>
        </p:blipFill>
        <p:spPr>
          <a:xfrm>
            <a:off x="2709110" y="5858952"/>
            <a:ext cx="550087" cy="550087"/>
          </a:xfrm>
          <a:prstGeom prst="roundRect">
            <a:avLst/>
          </a:prstGeom>
        </p:spPr>
      </p:pic>
      <p:grpSp>
        <p:nvGrpSpPr>
          <p:cNvPr id="34" name="Google Shape;616;p56">
            <a:extLst>
              <a:ext uri="{FF2B5EF4-FFF2-40B4-BE49-F238E27FC236}">
                <a16:creationId xmlns:a16="http://schemas.microsoft.com/office/drawing/2014/main" id="{CA847A91-1E33-CC2B-13ED-CE3F0B9734CC}"/>
              </a:ext>
            </a:extLst>
          </p:cNvPr>
          <p:cNvGrpSpPr/>
          <p:nvPr/>
        </p:nvGrpSpPr>
        <p:grpSpPr>
          <a:xfrm>
            <a:off x="3507942" y="5847873"/>
            <a:ext cx="527173" cy="527279"/>
            <a:chOff x="1379798" y="1723250"/>
            <a:chExt cx="397887" cy="397887"/>
          </a:xfrm>
          <a:solidFill>
            <a:schemeClr val="bg1"/>
          </a:solidFill>
        </p:grpSpPr>
        <p:sp>
          <p:nvSpPr>
            <p:cNvPr id="35" name="Google Shape;617;p56">
              <a:extLst>
                <a:ext uri="{FF2B5EF4-FFF2-40B4-BE49-F238E27FC236}">
                  <a16:creationId xmlns:a16="http://schemas.microsoft.com/office/drawing/2014/main" id="{D2B24DB2-5396-FCB3-6273-F12D35ADA7A9}"/>
                </a:ext>
              </a:extLst>
            </p:cNvPr>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grpFill/>
            <a:ln>
              <a:noFill/>
            </a:ln>
          </p:spPr>
          <p:txBody>
            <a:bodyPr spcFirstLastPara="1" wrap="square" lIns="121900" tIns="121900" rIns="121900" bIns="121900" anchor="ctr" anchorCtr="0">
              <a:noAutofit/>
            </a:bodyPr>
            <a:lstStyle/>
            <a:p>
              <a:pPr defTabSz="1219261">
                <a:buClr>
                  <a:srgbClr val="000000"/>
                </a:buClr>
              </a:pPr>
              <a:endParaRPr sz="1867" kern="0">
                <a:solidFill>
                  <a:prstClr val="white"/>
                </a:solidFill>
                <a:latin typeface="Arial"/>
                <a:cs typeface="Arial"/>
                <a:sym typeface="Arial"/>
              </a:endParaRPr>
            </a:p>
          </p:txBody>
        </p:sp>
        <p:sp>
          <p:nvSpPr>
            <p:cNvPr id="36" name="Google Shape;618;p56">
              <a:extLst>
                <a:ext uri="{FF2B5EF4-FFF2-40B4-BE49-F238E27FC236}">
                  <a16:creationId xmlns:a16="http://schemas.microsoft.com/office/drawing/2014/main" id="{C545E02C-CC9F-D4C8-023C-CF76365E0731}"/>
                </a:ext>
              </a:extLst>
            </p:cNvPr>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grpFill/>
            <a:ln>
              <a:noFill/>
            </a:ln>
          </p:spPr>
          <p:txBody>
            <a:bodyPr spcFirstLastPara="1" wrap="square" lIns="121900" tIns="121900" rIns="121900" bIns="121900" anchor="ctr" anchorCtr="0">
              <a:noAutofit/>
            </a:bodyPr>
            <a:lstStyle/>
            <a:p>
              <a:pPr defTabSz="1219261">
                <a:buClr>
                  <a:srgbClr val="000000"/>
                </a:buClr>
              </a:pPr>
              <a:endParaRPr sz="1867" kern="0">
                <a:solidFill>
                  <a:prstClr val="white"/>
                </a:solidFill>
                <a:latin typeface="Arial"/>
                <a:cs typeface="Arial"/>
                <a:sym typeface="Arial"/>
              </a:endParaRPr>
            </a:p>
          </p:txBody>
        </p:sp>
        <p:sp>
          <p:nvSpPr>
            <p:cNvPr id="37" name="Google Shape;619;p56">
              <a:extLst>
                <a:ext uri="{FF2B5EF4-FFF2-40B4-BE49-F238E27FC236}">
                  <a16:creationId xmlns:a16="http://schemas.microsoft.com/office/drawing/2014/main" id="{E35E754C-F879-793C-3AD6-5E10F27F16B1}"/>
                </a:ext>
              </a:extLst>
            </p:cNvPr>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grpFill/>
            <a:ln>
              <a:noFill/>
            </a:ln>
          </p:spPr>
          <p:txBody>
            <a:bodyPr spcFirstLastPara="1" wrap="square" lIns="121900" tIns="121900" rIns="121900" bIns="121900" anchor="ctr" anchorCtr="0">
              <a:noAutofit/>
            </a:bodyPr>
            <a:lstStyle/>
            <a:p>
              <a:pPr defTabSz="1219261">
                <a:buClr>
                  <a:srgbClr val="000000"/>
                </a:buClr>
              </a:pPr>
              <a:endParaRPr sz="1867" kern="0">
                <a:solidFill>
                  <a:prstClr val="white"/>
                </a:solidFill>
                <a:latin typeface="Arial"/>
                <a:cs typeface="Arial"/>
                <a:sym typeface="Arial"/>
              </a:endParaRPr>
            </a:p>
          </p:txBody>
        </p:sp>
        <p:sp>
          <p:nvSpPr>
            <p:cNvPr id="38" name="Google Shape;620;p56">
              <a:extLst>
                <a:ext uri="{FF2B5EF4-FFF2-40B4-BE49-F238E27FC236}">
                  <a16:creationId xmlns:a16="http://schemas.microsoft.com/office/drawing/2014/main" id="{21B426C3-002F-B6A7-324B-4F46BA2D0E21}"/>
                </a:ext>
              </a:extLst>
            </p:cNvPr>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grpFill/>
            <a:ln>
              <a:noFill/>
            </a:ln>
          </p:spPr>
          <p:txBody>
            <a:bodyPr spcFirstLastPara="1" wrap="square" lIns="121900" tIns="121900" rIns="121900" bIns="121900" anchor="ctr" anchorCtr="0">
              <a:noAutofit/>
            </a:bodyPr>
            <a:lstStyle/>
            <a:p>
              <a:pPr defTabSz="1219261">
                <a:buClr>
                  <a:srgbClr val="000000"/>
                </a:buClr>
              </a:pPr>
              <a:endParaRPr sz="1867" kern="0">
                <a:solidFill>
                  <a:prstClr val="white"/>
                </a:solidFill>
                <a:latin typeface="Arial"/>
                <a:cs typeface="Arial"/>
                <a:sym typeface="Arial"/>
              </a:endParaRPr>
            </a:p>
          </p:txBody>
        </p:sp>
      </p:grpSp>
      <p:pic>
        <p:nvPicPr>
          <p:cNvPr id="1026" name="Picture 2">
            <a:extLst>
              <a:ext uri="{FF2B5EF4-FFF2-40B4-BE49-F238E27FC236}">
                <a16:creationId xmlns:a16="http://schemas.microsoft.com/office/drawing/2014/main" id="{5E0BC790-3C49-2E0E-CAEE-EA7E9FF95F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5864" y="71346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A21657-30BD-1420-A68E-93E92872298A}"/>
              </a:ext>
            </a:extLst>
          </p:cNvPr>
          <p:cNvSpPr txBox="1"/>
          <p:nvPr/>
        </p:nvSpPr>
        <p:spPr>
          <a:xfrm>
            <a:off x="5475767" y="962050"/>
            <a:ext cx="3157871" cy="584775"/>
          </a:xfrm>
          <a:prstGeom prst="rect">
            <a:avLst/>
          </a:prstGeom>
          <a:noFill/>
        </p:spPr>
        <p:txBody>
          <a:bodyPr wrap="square" rtlCol="0">
            <a:spAutoFit/>
          </a:bodyPr>
          <a:lstStyle/>
          <a:p>
            <a:pPr defTabSz="609630"/>
            <a:r>
              <a:rPr lang="en-US" sz="3200">
                <a:solidFill>
                  <a:prstClr val="white"/>
                </a:solidFill>
                <a:latin typeface="Calibri"/>
              </a:rPr>
              <a:t>Copy of Report-&gt;</a:t>
            </a:r>
          </a:p>
        </p:txBody>
      </p:sp>
    </p:spTree>
    <p:extLst>
      <p:ext uri="{BB962C8B-B14F-4D97-AF65-F5344CB8AC3E}">
        <p14:creationId xmlns:p14="http://schemas.microsoft.com/office/powerpoint/2010/main" val="803716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building with a domed roof&#10;&#10;Description automatically generated with low confidence">
            <a:extLst>
              <a:ext uri="{FF2B5EF4-FFF2-40B4-BE49-F238E27FC236}">
                <a16:creationId xmlns:a16="http://schemas.microsoft.com/office/drawing/2014/main" id="{9F0F9903-82CA-F916-C923-C2519848E55D}"/>
              </a:ext>
            </a:extLst>
          </p:cNvPr>
          <p:cNvPicPr>
            <a:picLocks noGrp="1" noChangeAspect="1"/>
          </p:cNvPicPr>
          <p:nvPr>
            <p:ph type="pic" sz="quarter" idx="10"/>
          </p:nvPr>
        </p:nvPicPr>
        <p:blipFill>
          <a:blip r:embed="rId2"/>
          <a:srcRect l="27004" r="27004"/>
          <a:stretch>
            <a:fillRect/>
          </a:stretch>
        </p:blipFill>
        <p:spPr/>
      </p:pic>
      <p:sp>
        <p:nvSpPr>
          <p:cNvPr id="3" name="Title 2">
            <a:extLst>
              <a:ext uri="{FF2B5EF4-FFF2-40B4-BE49-F238E27FC236}">
                <a16:creationId xmlns:a16="http://schemas.microsoft.com/office/drawing/2014/main" id="{8E8C9F8F-18CE-34FE-0E38-506E808A895C}"/>
              </a:ext>
            </a:extLst>
          </p:cNvPr>
          <p:cNvSpPr>
            <a:spLocks noGrp="1"/>
          </p:cNvSpPr>
          <p:nvPr>
            <p:ph type="title"/>
          </p:nvPr>
        </p:nvSpPr>
        <p:spPr>
          <a:xfrm>
            <a:off x="5129162" y="1680241"/>
            <a:ext cx="6833937" cy="2774071"/>
          </a:xfrm>
        </p:spPr>
        <p:txBody>
          <a:bodyPr>
            <a:noAutofit/>
          </a:bodyPr>
          <a:lstStyle/>
          <a:p>
            <a:r>
              <a:rPr lang="en-US" sz="4000">
                <a:latin typeface="Anton" pitchFamily="2" charset="77"/>
              </a:rPr>
              <a:t>Major Issues Facing </a:t>
            </a:r>
            <a:br>
              <a:rPr lang="en-US" sz="4000">
                <a:latin typeface="Anton" pitchFamily="2" charset="77"/>
              </a:rPr>
            </a:br>
            <a:r>
              <a:rPr lang="en-US" sz="4000">
                <a:latin typeface="Anton" pitchFamily="2" charset="77"/>
              </a:rPr>
              <a:t>Texas and TIDC</a:t>
            </a:r>
            <a:br>
              <a:rPr lang="en-US" sz="4000">
                <a:latin typeface="Anton" pitchFamily="2" charset="77"/>
              </a:rPr>
            </a:br>
            <a:r>
              <a:rPr lang="en-US" sz="4000">
                <a:latin typeface="Anton" pitchFamily="2" charset="77"/>
              </a:rPr>
              <a:t>&amp;</a:t>
            </a:r>
            <a:br>
              <a:rPr lang="en-US" sz="4000">
                <a:latin typeface="Anton" pitchFamily="2" charset="77"/>
              </a:rPr>
            </a:br>
            <a:r>
              <a:rPr lang="en-US" sz="4000">
                <a:latin typeface="Anton" pitchFamily="2" charset="77"/>
              </a:rPr>
              <a:t>TIDC’s LAR Exceptional Items</a:t>
            </a:r>
            <a:endParaRPr lang="en-US" sz="3600">
              <a:latin typeface="Anton" pitchFamily="2" charset="77"/>
            </a:endParaRPr>
          </a:p>
        </p:txBody>
      </p:sp>
      <p:sp>
        <p:nvSpPr>
          <p:cNvPr id="7" name="Freeform 12">
            <a:extLst>
              <a:ext uri="{FF2B5EF4-FFF2-40B4-BE49-F238E27FC236}">
                <a16:creationId xmlns:a16="http://schemas.microsoft.com/office/drawing/2014/main" id="{24523FE5-97B7-A5D5-A70A-13781EAC65DB}"/>
              </a:ext>
            </a:extLst>
          </p:cNvPr>
          <p:cNvSpPr/>
          <p:nvPr/>
        </p:nvSpPr>
        <p:spPr>
          <a:xfrm>
            <a:off x="5531912"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0E3B70D3-109B-CB13-6F21-1846B899D0EF}"/>
              </a:ext>
            </a:extLst>
          </p:cNvPr>
          <p:cNvSpPr/>
          <p:nvPr/>
        </p:nvSpPr>
        <p:spPr>
          <a:xfrm>
            <a:off x="5867400"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5C77CBDD-1684-C1D7-A9FE-577B54DDC6AD}"/>
              </a:ext>
            </a:extLst>
          </p:cNvPr>
          <p:cNvSpPr/>
          <p:nvPr/>
        </p:nvSpPr>
        <p:spPr>
          <a:xfrm>
            <a:off x="5284269" y="4454312"/>
            <a:ext cx="1357163" cy="598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4">
            <a:extLst>
              <a:ext uri="{FF2B5EF4-FFF2-40B4-BE49-F238E27FC236}">
                <a16:creationId xmlns:a16="http://schemas.microsoft.com/office/drawing/2014/main" id="{3C805EDD-7B49-B13C-5BA1-C31CA8B353F2}"/>
              </a:ext>
            </a:extLst>
          </p:cNvPr>
          <p:cNvSpPr/>
          <p:nvPr/>
        </p:nvSpPr>
        <p:spPr>
          <a:xfrm>
            <a:off x="6202890" y="5597974"/>
            <a:ext cx="228600" cy="228600"/>
          </a:xfrm>
          <a:prstGeom prst="ellipse">
            <a:avLst/>
          </a:prstGeom>
          <a:solidFill>
            <a:schemeClr val="tx2">
              <a:lumMod val="25000"/>
              <a:lumOff val="75000"/>
            </a:schemeClr>
          </a:solidFill>
        </p:spPr>
        <p:txBody>
          <a:bodyPr/>
          <a:lstStyle/>
          <a:p>
            <a:endParaRPr lang="en-US"/>
          </a:p>
        </p:txBody>
      </p:sp>
      <p:grpSp>
        <p:nvGrpSpPr>
          <p:cNvPr id="4" name="Group 3">
            <a:extLst>
              <a:ext uri="{FF2B5EF4-FFF2-40B4-BE49-F238E27FC236}">
                <a16:creationId xmlns:a16="http://schemas.microsoft.com/office/drawing/2014/main" id="{E46EA1DD-C7D5-ACD6-B559-C6D4EB1211F1}"/>
              </a:ext>
            </a:extLst>
          </p:cNvPr>
          <p:cNvGrpSpPr/>
          <p:nvPr/>
        </p:nvGrpSpPr>
        <p:grpSpPr>
          <a:xfrm>
            <a:off x="9232141" y="4890568"/>
            <a:ext cx="2730958" cy="1643411"/>
            <a:chOff x="610300" y="3002971"/>
            <a:chExt cx="4373640" cy="2867697"/>
          </a:xfrm>
        </p:grpSpPr>
        <p:pic>
          <p:nvPicPr>
            <p:cNvPr id="5" name="Picture 4" descr="Qr code&#10;&#10;Description automatically generated">
              <a:extLst>
                <a:ext uri="{FF2B5EF4-FFF2-40B4-BE49-F238E27FC236}">
                  <a16:creationId xmlns:a16="http://schemas.microsoft.com/office/drawing/2014/main" id="{32396760-EF80-462F-F8C4-2B9E94ED76F7}"/>
                </a:ext>
              </a:extLst>
            </p:cNvPr>
            <p:cNvPicPr>
              <a:picLocks noChangeAspect="1"/>
            </p:cNvPicPr>
            <p:nvPr/>
          </p:nvPicPr>
          <p:blipFill rotWithShape="1">
            <a:blip r:embed="rId7"/>
            <a:srcRect l="31414" t="29242" r="31313" b="33182"/>
            <a:stretch/>
          </p:blipFill>
          <p:spPr>
            <a:xfrm>
              <a:off x="1890094" y="4041868"/>
              <a:ext cx="1814051" cy="1828800"/>
            </a:xfrm>
            <a:prstGeom prst="rect">
              <a:avLst/>
            </a:prstGeom>
          </p:spPr>
        </p:pic>
        <p:sp>
          <p:nvSpPr>
            <p:cNvPr id="9" name="Content Placeholder 2">
              <a:extLst>
                <a:ext uri="{FF2B5EF4-FFF2-40B4-BE49-F238E27FC236}">
                  <a16:creationId xmlns:a16="http://schemas.microsoft.com/office/drawing/2014/main" id="{820846B0-60F4-B2BF-C819-3A89CEAE75D8}"/>
                </a:ext>
              </a:extLst>
            </p:cNvPr>
            <p:cNvSpPr txBox="1">
              <a:spLocks/>
            </p:cNvSpPr>
            <p:nvPr/>
          </p:nvSpPr>
          <p:spPr>
            <a:xfrm>
              <a:off x="610300" y="3002971"/>
              <a:ext cx="4373640" cy="6935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Read TIDC’s Legislative Appropriation Request here:</a:t>
              </a:r>
            </a:p>
          </p:txBody>
        </p:sp>
      </p:grpSp>
    </p:spTree>
    <p:extLst>
      <p:ext uri="{BB962C8B-B14F-4D97-AF65-F5344CB8AC3E}">
        <p14:creationId xmlns:p14="http://schemas.microsoft.com/office/powerpoint/2010/main" val="621404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1B03-B4C7-E236-10C4-8A8553048B80}"/>
              </a:ext>
            </a:extLst>
          </p:cNvPr>
          <p:cNvSpPr>
            <a:spLocks noGrp="1"/>
          </p:cNvSpPr>
          <p:nvPr>
            <p:ph type="title"/>
          </p:nvPr>
        </p:nvSpPr>
        <p:spPr/>
        <p:txBody>
          <a:bodyPr/>
          <a:lstStyle/>
          <a:p>
            <a:r>
              <a:rPr lang="en-US"/>
              <a:t>Major Issues Facing TIDC &amp; Texas</a:t>
            </a:r>
          </a:p>
        </p:txBody>
      </p:sp>
      <p:graphicFrame>
        <p:nvGraphicFramePr>
          <p:cNvPr id="5" name="Content Placeholder 2">
            <a:extLst>
              <a:ext uri="{FF2B5EF4-FFF2-40B4-BE49-F238E27FC236}">
                <a16:creationId xmlns:a16="http://schemas.microsoft.com/office/drawing/2014/main" id="{92C26FF2-8085-DB14-A6EB-71FABF96A611}"/>
              </a:ext>
            </a:extLst>
          </p:cNvPr>
          <p:cNvGraphicFramePr>
            <a:graphicFrameLocks noGrp="1"/>
          </p:cNvGraphicFramePr>
          <p:nvPr>
            <p:ph idx="1"/>
            <p:extLst>
              <p:ext uri="{D42A27DB-BD31-4B8C-83A1-F6EECF244321}">
                <p14:modId xmlns:p14="http://schemas.microsoft.com/office/powerpoint/2010/main" val="2242332975"/>
              </p:ext>
            </p:extLst>
          </p:nvPr>
        </p:nvGraphicFramePr>
        <p:xfrm>
          <a:off x="838200" y="1690688"/>
          <a:ext cx="10515600"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2794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building with a domed roof&#10;&#10;Description automatically generated with low confidence">
            <a:extLst>
              <a:ext uri="{FF2B5EF4-FFF2-40B4-BE49-F238E27FC236}">
                <a16:creationId xmlns:a16="http://schemas.microsoft.com/office/drawing/2014/main" id="{9F0F9903-82CA-F916-C923-C2519848E55D}"/>
              </a:ext>
            </a:extLst>
          </p:cNvPr>
          <p:cNvPicPr>
            <a:picLocks noGrp="1" noChangeAspect="1"/>
          </p:cNvPicPr>
          <p:nvPr>
            <p:ph type="pic" sz="quarter" idx="10"/>
          </p:nvPr>
        </p:nvPicPr>
        <p:blipFill>
          <a:blip r:embed="rId2"/>
          <a:srcRect l="27004" r="27004"/>
          <a:stretch>
            <a:fillRect/>
          </a:stretch>
        </p:blipFill>
        <p:spPr/>
      </p:pic>
      <p:sp>
        <p:nvSpPr>
          <p:cNvPr id="7" name="Freeform 12">
            <a:extLst>
              <a:ext uri="{FF2B5EF4-FFF2-40B4-BE49-F238E27FC236}">
                <a16:creationId xmlns:a16="http://schemas.microsoft.com/office/drawing/2014/main" id="{24523FE5-97B7-A5D5-A70A-13781EAC65DB}"/>
              </a:ext>
            </a:extLst>
          </p:cNvPr>
          <p:cNvSpPr/>
          <p:nvPr/>
        </p:nvSpPr>
        <p:spPr>
          <a:xfrm>
            <a:off x="5531912"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0E3B70D3-109B-CB13-6F21-1846B899D0EF}"/>
              </a:ext>
            </a:extLst>
          </p:cNvPr>
          <p:cNvSpPr/>
          <p:nvPr/>
        </p:nvSpPr>
        <p:spPr>
          <a:xfrm>
            <a:off x="5867400"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5C77CBDD-1684-C1D7-A9FE-577B54DDC6AD}"/>
              </a:ext>
            </a:extLst>
          </p:cNvPr>
          <p:cNvSpPr/>
          <p:nvPr/>
        </p:nvSpPr>
        <p:spPr>
          <a:xfrm>
            <a:off x="5284269" y="4454312"/>
            <a:ext cx="1357163" cy="598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E8C9F8F-18CE-34FE-0E38-506E808A895C}"/>
              </a:ext>
            </a:extLst>
          </p:cNvPr>
          <p:cNvSpPr>
            <a:spLocks noGrp="1"/>
          </p:cNvSpPr>
          <p:nvPr>
            <p:ph type="title"/>
          </p:nvPr>
        </p:nvSpPr>
        <p:spPr>
          <a:xfrm>
            <a:off x="5101389" y="2113377"/>
            <a:ext cx="6833937" cy="2774071"/>
          </a:xfrm>
        </p:spPr>
        <p:txBody>
          <a:bodyPr>
            <a:noAutofit/>
          </a:bodyPr>
          <a:lstStyle/>
          <a:p>
            <a:r>
              <a:rPr lang="en-US" sz="4000">
                <a:latin typeface="Anton" pitchFamily="2" charset="77"/>
              </a:rPr>
              <a:t>Exceptional Item #1:</a:t>
            </a:r>
            <a:br>
              <a:rPr lang="en-US" sz="4000">
                <a:latin typeface="Anton" pitchFamily="2" charset="77"/>
              </a:rPr>
            </a:br>
            <a:r>
              <a:rPr lang="en-US" sz="4000">
                <a:latin typeface="Anton" pitchFamily="2" charset="77"/>
              </a:rPr>
              <a:t> </a:t>
            </a:r>
            <a:br>
              <a:rPr lang="en-US" sz="4000">
                <a:latin typeface="Anton" pitchFamily="2" charset="77"/>
              </a:rPr>
            </a:br>
            <a:r>
              <a:rPr lang="en-US" sz="4000">
                <a:latin typeface="Anton" pitchFamily="2" charset="77"/>
              </a:rPr>
              <a:t>Appropriate $12 Million in General Revenue to </a:t>
            </a:r>
            <a:r>
              <a:rPr lang="en-US" sz="3600">
                <a:latin typeface="Anton" pitchFamily="2" charset="77"/>
              </a:rPr>
              <a:t>Address Funding Shortfall in the </a:t>
            </a:r>
            <a:br>
              <a:rPr lang="en-US" sz="3600">
                <a:latin typeface="Anton" pitchFamily="2" charset="77"/>
              </a:rPr>
            </a:br>
            <a:r>
              <a:rPr lang="en-US" sz="3600">
                <a:latin typeface="Anton" pitchFamily="2" charset="77"/>
              </a:rPr>
              <a:t>Fair Defense Account</a:t>
            </a:r>
          </a:p>
        </p:txBody>
      </p:sp>
      <p:sp>
        <p:nvSpPr>
          <p:cNvPr id="2" name="Freeform 14">
            <a:extLst>
              <a:ext uri="{FF2B5EF4-FFF2-40B4-BE49-F238E27FC236}">
                <a16:creationId xmlns:a16="http://schemas.microsoft.com/office/drawing/2014/main" id="{F661B314-319A-0E5A-95CD-4B606487DA9D}"/>
              </a:ext>
            </a:extLst>
          </p:cNvPr>
          <p:cNvSpPr/>
          <p:nvPr/>
        </p:nvSpPr>
        <p:spPr>
          <a:xfrm>
            <a:off x="6202888" y="5597974"/>
            <a:ext cx="228600" cy="228600"/>
          </a:xfrm>
          <a:prstGeom prst="ellipse">
            <a:avLst/>
          </a:prstGeom>
          <a:solidFill>
            <a:schemeClr val="tx2">
              <a:lumMod val="25000"/>
              <a:lumOff val="75000"/>
            </a:schemeClr>
          </a:solidFill>
        </p:spPr>
        <p:txBody>
          <a:bodyPr/>
          <a:lstStyle/>
          <a:p>
            <a:endParaRPr lang="en-US"/>
          </a:p>
        </p:txBody>
      </p:sp>
    </p:spTree>
    <p:extLst>
      <p:ext uri="{BB962C8B-B14F-4D97-AF65-F5344CB8AC3E}">
        <p14:creationId xmlns:p14="http://schemas.microsoft.com/office/powerpoint/2010/main" val="2425269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5BF56A-AEA2-E5E5-8B06-AEF38ADB6B89}"/>
              </a:ext>
            </a:extLst>
          </p:cNvPr>
          <p:cNvSpPr/>
          <p:nvPr/>
        </p:nvSpPr>
        <p:spPr>
          <a:xfrm>
            <a:off x="0" y="0"/>
            <a:ext cx="12191999" cy="1590742"/>
          </a:xfrm>
          <a:prstGeom prst="rect">
            <a:avLst/>
          </a:prstGeom>
          <a:gradFill flip="none" rotWithShape="1">
            <a:gsLst>
              <a:gs pos="2000">
                <a:schemeClr val="accent1">
                  <a:lumMod val="25000"/>
                </a:schemeClr>
              </a:gs>
              <a:gs pos="81000">
                <a:schemeClr val="accent1">
                  <a:lumMod val="75000"/>
                </a:schemeClr>
              </a:gs>
              <a:gs pos="54000">
                <a:schemeClr val="accent1">
                  <a:lumMod val="65000"/>
                </a:schemeClr>
              </a:gs>
              <a:gs pos="31000">
                <a:schemeClr val="accent1">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A6EAE-CE3C-E9E3-403F-AE7A07CFE536}"/>
              </a:ext>
            </a:extLst>
          </p:cNvPr>
          <p:cNvSpPr>
            <a:spLocks noGrp="1"/>
          </p:cNvSpPr>
          <p:nvPr>
            <p:ph type="title"/>
          </p:nvPr>
        </p:nvSpPr>
        <p:spPr>
          <a:xfrm>
            <a:off x="1371599" y="294538"/>
            <a:ext cx="9895951" cy="1033669"/>
          </a:xfrm>
        </p:spPr>
        <p:txBody>
          <a:bodyPr>
            <a:normAutofit/>
          </a:bodyPr>
          <a:lstStyle/>
          <a:p>
            <a:r>
              <a:rPr lang="en-US" sz="4000" b="1">
                <a:solidFill>
                  <a:srgbClr val="FFFFFF"/>
                </a:solidFill>
              </a:rPr>
              <a:t>What TIDC Does</a:t>
            </a:r>
          </a:p>
        </p:txBody>
      </p:sp>
      <p:pic>
        <p:nvPicPr>
          <p:cNvPr id="7" name="Graphic 6" descr="Research with solid fill">
            <a:extLst>
              <a:ext uri="{FF2B5EF4-FFF2-40B4-BE49-F238E27FC236}">
                <a16:creationId xmlns:a16="http://schemas.microsoft.com/office/drawing/2014/main" id="{39FE5AF2-65D7-C7DE-BD2E-5347CE81FA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9069" y="2828432"/>
            <a:ext cx="2905060" cy="2905060"/>
          </a:xfrm>
          <a:prstGeom prst="rect">
            <a:avLst/>
          </a:prstGeom>
        </p:spPr>
      </p:pic>
      <p:pic>
        <p:nvPicPr>
          <p:cNvPr id="8" name="Graphic 7" descr="Money with solid fill">
            <a:extLst>
              <a:ext uri="{FF2B5EF4-FFF2-40B4-BE49-F238E27FC236}">
                <a16:creationId xmlns:a16="http://schemas.microsoft.com/office/drawing/2014/main" id="{9A9AFC0F-9990-04F0-989B-59A46C9958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4868" y="2740677"/>
            <a:ext cx="2905212" cy="2905212"/>
          </a:xfrm>
          <a:prstGeom prst="rect">
            <a:avLst/>
          </a:prstGeom>
        </p:spPr>
      </p:pic>
      <p:pic>
        <p:nvPicPr>
          <p:cNvPr id="9" name="Graphic 8" descr="Bar graph with upward trend with solid fill">
            <a:extLst>
              <a:ext uri="{FF2B5EF4-FFF2-40B4-BE49-F238E27FC236}">
                <a16:creationId xmlns:a16="http://schemas.microsoft.com/office/drawing/2014/main" id="{1F0952FD-828C-9415-74F7-8B4940E367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54839" y="2794602"/>
            <a:ext cx="2905211" cy="2905211"/>
          </a:xfrm>
          <a:prstGeom prst="rect">
            <a:avLst/>
          </a:prstGeom>
        </p:spPr>
      </p:pic>
      <p:sp>
        <p:nvSpPr>
          <p:cNvPr id="10" name="TextBox 9">
            <a:extLst>
              <a:ext uri="{FF2B5EF4-FFF2-40B4-BE49-F238E27FC236}">
                <a16:creationId xmlns:a16="http://schemas.microsoft.com/office/drawing/2014/main" id="{ACA446ED-A856-C21A-F8FB-FDC5F1951D0D}"/>
              </a:ext>
            </a:extLst>
          </p:cNvPr>
          <p:cNvSpPr txBox="1"/>
          <p:nvPr/>
        </p:nvSpPr>
        <p:spPr>
          <a:xfrm>
            <a:off x="1307161" y="2496369"/>
            <a:ext cx="2181790" cy="369332"/>
          </a:xfrm>
          <a:prstGeom prst="rect">
            <a:avLst/>
          </a:prstGeom>
          <a:noFill/>
        </p:spPr>
        <p:txBody>
          <a:bodyPr wrap="square" rtlCol="0">
            <a:spAutoFit/>
          </a:bodyPr>
          <a:lstStyle/>
          <a:p>
            <a:pPr algn="ctr"/>
            <a:r>
              <a:rPr lang="en-US" b="1"/>
              <a:t>FUNDING</a:t>
            </a:r>
          </a:p>
        </p:txBody>
      </p:sp>
      <p:sp>
        <p:nvSpPr>
          <p:cNvPr id="11" name="TextBox 10">
            <a:extLst>
              <a:ext uri="{FF2B5EF4-FFF2-40B4-BE49-F238E27FC236}">
                <a16:creationId xmlns:a16="http://schemas.microsoft.com/office/drawing/2014/main" id="{0509D3EB-980F-7A2B-EE26-C20F38E4A50C}"/>
              </a:ext>
            </a:extLst>
          </p:cNvPr>
          <p:cNvSpPr txBox="1"/>
          <p:nvPr/>
        </p:nvSpPr>
        <p:spPr>
          <a:xfrm>
            <a:off x="8997259" y="2496367"/>
            <a:ext cx="2326275" cy="369332"/>
          </a:xfrm>
          <a:prstGeom prst="rect">
            <a:avLst/>
          </a:prstGeom>
          <a:noFill/>
        </p:spPr>
        <p:txBody>
          <a:bodyPr wrap="square" rtlCol="0">
            <a:spAutoFit/>
          </a:bodyPr>
          <a:lstStyle/>
          <a:p>
            <a:pPr algn="ctr"/>
            <a:r>
              <a:rPr lang="en-US" b="1"/>
              <a:t>IMPROVEMENT</a:t>
            </a:r>
          </a:p>
        </p:txBody>
      </p:sp>
      <p:sp>
        <p:nvSpPr>
          <p:cNvPr id="12" name="TextBox 11">
            <a:extLst>
              <a:ext uri="{FF2B5EF4-FFF2-40B4-BE49-F238E27FC236}">
                <a16:creationId xmlns:a16="http://schemas.microsoft.com/office/drawing/2014/main" id="{6F75361A-8EBA-80C9-27D7-F6CAA52A85E9}"/>
              </a:ext>
            </a:extLst>
          </p:cNvPr>
          <p:cNvSpPr txBox="1"/>
          <p:nvPr/>
        </p:nvSpPr>
        <p:spPr>
          <a:xfrm>
            <a:off x="5146845" y="2459099"/>
            <a:ext cx="2311229" cy="369332"/>
          </a:xfrm>
          <a:prstGeom prst="rect">
            <a:avLst/>
          </a:prstGeom>
          <a:noFill/>
        </p:spPr>
        <p:txBody>
          <a:bodyPr wrap="square" rtlCol="0">
            <a:spAutoFit/>
          </a:bodyPr>
          <a:lstStyle/>
          <a:p>
            <a:pPr algn="ctr"/>
            <a:r>
              <a:rPr lang="en-US" b="1"/>
              <a:t>OVERSIGHT</a:t>
            </a:r>
          </a:p>
        </p:txBody>
      </p:sp>
    </p:spTree>
    <p:extLst>
      <p:ext uri="{BB962C8B-B14F-4D97-AF65-F5344CB8AC3E}">
        <p14:creationId xmlns:p14="http://schemas.microsoft.com/office/powerpoint/2010/main" val="284079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F1C7CBD6-6DF2-7936-6A18-8A837B53075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r>
              <a:rPr lang="en-US" sz="2600" kern="1200">
                <a:solidFill>
                  <a:srgbClr val="FFFFFF"/>
                </a:solidFill>
                <a:latin typeface="+mj-lt"/>
                <a:ea typeface="+mj-ea"/>
                <a:cs typeface="+mj-cs"/>
              </a:rPr>
              <a:t>FY24/25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Fair Defense Account Revenue Shortfall</a:t>
            </a:r>
          </a:p>
        </p:txBody>
      </p:sp>
      <p:sp>
        <p:nvSpPr>
          <p:cNvPr id="2" name="TextBox 1">
            <a:extLst>
              <a:ext uri="{FF2B5EF4-FFF2-40B4-BE49-F238E27FC236}">
                <a16:creationId xmlns:a16="http://schemas.microsoft.com/office/drawing/2014/main" id="{32B5CC6D-BF00-A00E-88A4-EA6A51580457}"/>
              </a:ext>
            </a:extLst>
          </p:cNvPr>
          <p:cNvSpPr txBox="1"/>
          <p:nvPr/>
        </p:nvSpPr>
        <p:spPr>
          <a:xfrm>
            <a:off x="640080" y="5936965"/>
            <a:ext cx="11483163" cy="707886"/>
          </a:xfrm>
          <a:prstGeom prst="rect">
            <a:avLst/>
          </a:prstGeom>
          <a:noFill/>
          <a:ln w="25400">
            <a:solidFill>
              <a:srgbClr val="FF0000"/>
            </a:solidFill>
          </a:ln>
        </p:spPr>
        <p:txBody>
          <a:bodyPr wrap="square" rtlCol="0">
            <a:spAutoFit/>
          </a:bodyPr>
          <a:lstStyle/>
          <a:p>
            <a:r>
              <a:rPr lang="en-US" sz="2000"/>
              <a:t>TIDC has historically received approx. $6 million a year from the Juror Pay fund. Requesting $12 million would make up for that shortfall. However, compared to FY18, revenue is down approx. $10m per year.</a:t>
            </a:r>
          </a:p>
        </p:txBody>
      </p:sp>
      <p:sp>
        <p:nvSpPr>
          <p:cNvPr id="4" name="Picture Placeholder 3">
            <a:extLst>
              <a:ext uri="{FF2B5EF4-FFF2-40B4-BE49-F238E27FC236}">
                <a16:creationId xmlns:a16="http://schemas.microsoft.com/office/drawing/2014/main" id="{660A214D-A860-0EB0-F0A5-1D48E770D8FC}"/>
              </a:ext>
            </a:extLst>
          </p:cNvPr>
          <p:cNvSpPr>
            <a:spLocks noGrp="1"/>
          </p:cNvSpPr>
          <p:nvPr>
            <p:ph type="pic" sz="quarter" idx="10"/>
          </p:nvPr>
        </p:nvSpPr>
        <p:spPr/>
        <p:txBody>
          <a:bodyPr/>
          <a:lstStyle/>
          <a:p>
            <a:endParaRPr lang="en-US"/>
          </a:p>
        </p:txBody>
      </p:sp>
      <p:pic>
        <p:nvPicPr>
          <p:cNvPr id="5" name="Picture 4">
            <a:extLst>
              <a:ext uri="{FF2B5EF4-FFF2-40B4-BE49-F238E27FC236}">
                <a16:creationId xmlns:a16="http://schemas.microsoft.com/office/drawing/2014/main" id="{C1E7BC59-0943-55D2-61DB-4F5AAF8EF56C}"/>
              </a:ext>
            </a:extLst>
          </p:cNvPr>
          <p:cNvPicPr>
            <a:picLocks noChangeAspect="1"/>
          </p:cNvPicPr>
          <p:nvPr/>
        </p:nvPicPr>
        <p:blipFill>
          <a:blip r:embed="rId2"/>
          <a:stretch>
            <a:fillRect/>
          </a:stretch>
        </p:blipFill>
        <p:spPr>
          <a:xfrm>
            <a:off x="4394717" y="1778776"/>
            <a:ext cx="7585240" cy="3300448"/>
          </a:xfrm>
          <a:prstGeom prst="rect">
            <a:avLst/>
          </a:prstGeom>
        </p:spPr>
      </p:pic>
      <p:sp>
        <p:nvSpPr>
          <p:cNvPr id="8" name="Oval 7">
            <a:extLst>
              <a:ext uri="{FF2B5EF4-FFF2-40B4-BE49-F238E27FC236}">
                <a16:creationId xmlns:a16="http://schemas.microsoft.com/office/drawing/2014/main" id="{1ED925B5-661F-4E2C-C097-1E52EB8B2B13}"/>
              </a:ext>
            </a:extLst>
          </p:cNvPr>
          <p:cNvSpPr/>
          <p:nvPr/>
        </p:nvSpPr>
        <p:spPr>
          <a:xfrm>
            <a:off x="10630502" y="4497036"/>
            <a:ext cx="1260390" cy="7784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12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1EE88B-6725-CDA1-1B33-722700E392D6}"/>
              </a:ext>
            </a:extLst>
          </p:cNvPr>
          <p:cNvSpPr/>
          <p:nvPr/>
        </p:nvSpPr>
        <p:spPr>
          <a:xfrm>
            <a:off x="0" y="0"/>
            <a:ext cx="12191999" cy="1590742"/>
          </a:xfrm>
          <a:prstGeom prst="rect">
            <a:avLst/>
          </a:prstGeom>
          <a:gradFill flip="none" rotWithShape="1">
            <a:gsLst>
              <a:gs pos="2000">
                <a:schemeClr val="accent1">
                  <a:lumMod val="25000"/>
                </a:schemeClr>
              </a:gs>
              <a:gs pos="81000">
                <a:schemeClr val="accent1">
                  <a:lumMod val="75000"/>
                </a:schemeClr>
              </a:gs>
              <a:gs pos="54000">
                <a:schemeClr val="accent1">
                  <a:lumMod val="65000"/>
                </a:schemeClr>
              </a:gs>
              <a:gs pos="31000">
                <a:schemeClr val="accent1">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B2DC1839-3909-2B99-670D-677013DD391E}"/>
              </a:ext>
            </a:extLst>
          </p:cNvPr>
          <p:cNvSpPr>
            <a:spLocks noGrp="1"/>
          </p:cNvSpPr>
          <p:nvPr>
            <p:ph type="title"/>
          </p:nvPr>
        </p:nvSpPr>
        <p:spPr>
          <a:xfrm>
            <a:off x="1371599" y="294538"/>
            <a:ext cx="9895951" cy="1033669"/>
          </a:xfrm>
        </p:spPr>
        <p:txBody>
          <a:bodyPr vert="horz" lIns="91440" tIns="45720" rIns="91440" bIns="45720" rtlCol="0" anchor="ctr">
            <a:normAutofit/>
          </a:bodyPr>
          <a:lstStyle/>
          <a:p>
            <a:pPr algn="l"/>
            <a:r>
              <a:rPr lang="en-US" sz="4000" kern="1200">
                <a:solidFill>
                  <a:srgbClr val="FFFFFF"/>
                </a:solidFill>
                <a:latin typeface="+mj-lt"/>
                <a:ea typeface="+mj-ea"/>
                <a:cs typeface="+mj-cs"/>
              </a:rPr>
              <a:t>Fair Defense Account Revenue Shortfalls</a:t>
            </a:r>
          </a:p>
        </p:txBody>
      </p:sp>
      <p:sp>
        <p:nvSpPr>
          <p:cNvPr id="11" name="Text Placeholder 3">
            <a:extLst>
              <a:ext uri="{FF2B5EF4-FFF2-40B4-BE49-F238E27FC236}">
                <a16:creationId xmlns:a16="http://schemas.microsoft.com/office/drawing/2014/main" id="{5DB3AA4A-8A08-B226-21E9-EE13A30E7EBC}"/>
              </a:ext>
            </a:extLst>
          </p:cNvPr>
          <p:cNvSpPr txBox="1">
            <a:spLocks/>
          </p:cNvSpPr>
          <p:nvPr/>
        </p:nvSpPr>
        <p:spPr>
          <a:xfrm>
            <a:off x="7703783" y="1891970"/>
            <a:ext cx="4127863" cy="4671492"/>
          </a:xfrm>
          <a:prstGeom prst="rect">
            <a:avLst/>
          </a:prstGeom>
          <a:solidFill>
            <a:schemeClr val="tx2">
              <a:lumMod val="10000"/>
              <a:lumOff val="90000"/>
            </a:schemeClr>
          </a:solidFill>
          <a:ln w="19050">
            <a:solidFill>
              <a:schemeClr val="tx1"/>
            </a:solidFill>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 FY2018, the Fair Defense Account (FDA) collected $45.8 million</a:t>
            </a:r>
          </a:p>
          <a:p>
            <a:r>
              <a:rPr lang="en-US" sz="2000" dirty="0"/>
              <a:t>For FY2024, the FDA collected about $36.3 million – about $9.5 million less than FY18</a:t>
            </a:r>
          </a:p>
          <a:p>
            <a:r>
              <a:rPr lang="en-US" sz="2000" dirty="0"/>
              <a:t>Compared to FY18 revenue levels, the FDA is down $54.7 million cumulatively from FY19-24</a:t>
            </a:r>
          </a:p>
          <a:p>
            <a:r>
              <a:rPr lang="en-US" sz="2000" dirty="0"/>
              <a:t>Funding from Juror Pay used to be ~$6 million per year; future expected to be $0</a:t>
            </a:r>
          </a:p>
          <a:p>
            <a:r>
              <a:rPr lang="en-US" sz="2000" dirty="0"/>
              <a:t>Court cost collections are          ~$4 million less per year than historic levels</a:t>
            </a:r>
          </a:p>
        </p:txBody>
      </p:sp>
      <p:pic>
        <p:nvPicPr>
          <p:cNvPr id="3" name="Picture 2">
            <a:extLst>
              <a:ext uri="{FF2B5EF4-FFF2-40B4-BE49-F238E27FC236}">
                <a16:creationId xmlns:a16="http://schemas.microsoft.com/office/drawing/2014/main" id="{67FD5FB0-F16D-BBA9-8831-1D2B1B844AA0}"/>
              </a:ext>
            </a:extLst>
          </p:cNvPr>
          <p:cNvPicPr>
            <a:picLocks noChangeAspect="1"/>
          </p:cNvPicPr>
          <p:nvPr/>
        </p:nvPicPr>
        <p:blipFill>
          <a:blip r:embed="rId2"/>
          <a:stretch>
            <a:fillRect/>
          </a:stretch>
        </p:blipFill>
        <p:spPr>
          <a:xfrm>
            <a:off x="537883" y="2361862"/>
            <a:ext cx="6622508" cy="3798348"/>
          </a:xfrm>
          <a:prstGeom prst="rect">
            <a:avLst/>
          </a:prstGeom>
        </p:spPr>
      </p:pic>
      <p:sp>
        <p:nvSpPr>
          <p:cNvPr id="4" name="TextBox 3">
            <a:extLst>
              <a:ext uri="{FF2B5EF4-FFF2-40B4-BE49-F238E27FC236}">
                <a16:creationId xmlns:a16="http://schemas.microsoft.com/office/drawing/2014/main" id="{6BC3BFBD-7766-24FA-5D96-DB656E6A35FB}"/>
              </a:ext>
            </a:extLst>
          </p:cNvPr>
          <p:cNvSpPr txBox="1"/>
          <p:nvPr/>
        </p:nvSpPr>
        <p:spPr>
          <a:xfrm>
            <a:off x="1371599" y="1891970"/>
            <a:ext cx="5351930" cy="369332"/>
          </a:xfrm>
          <a:prstGeom prst="rect">
            <a:avLst/>
          </a:prstGeom>
          <a:noFill/>
        </p:spPr>
        <p:txBody>
          <a:bodyPr wrap="square" rtlCol="0">
            <a:spAutoFit/>
          </a:bodyPr>
          <a:lstStyle/>
          <a:p>
            <a:r>
              <a:rPr lang="en-US" dirty="0"/>
              <a:t>Fair Defense Account (Fund 5073) Revenue </a:t>
            </a:r>
          </a:p>
        </p:txBody>
      </p:sp>
      <p:sp>
        <p:nvSpPr>
          <p:cNvPr id="5" name="TextBox 4">
            <a:extLst>
              <a:ext uri="{FF2B5EF4-FFF2-40B4-BE49-F238E27FC236}">
                <a16:creationId xmlns:a16="http://schemas.microsoft.com/office/drawing/2014/main" id="{3B076E7E-A3ED-D4D5-C5CA-43C38BA36122}"/>
              </a:ext>
            </a:extLst>
          </p:cNvPr>
          <p:cNvSpPr txBox="1"/>
          <p:nvPr/>
        </p:nvSpPr>
        <p:spPr>
          <a:xfrm>
            <a:off x="6269493" y="5590903"/>
            <a:ext cx="775063" cy="261610"/>
          </a:xfrm>
          <a:prstGeom prst="rect">
            <a:avLst/>
          </a:prstGeom>
          <a:solidFill>
            <a:schemeClr val="bg1"/>
          </a:solidFill>
        </p:spPr>
        <p:txBody>
          <a:bodyPr wrap="square" rtlCol="0">
            <a:spAutoFit/>
          </a:bodyPr>
          <a:lstStyle/>
          <a:p>
            <a:r>
              <a:rPr lang="en-US" sz="1100" dirty="0">
                <a:solidFill>
                  <a:schemeClr val="tx1">
                    <a:lumMod val="50000"/>
                    <a:lumOff val="50000"/>
                  </a:schemeClr>
                </a:solidFill>
              </a:rPr>
              <a:t>Received</a:t>
            </a:r>
          </a:p>
        </p:txBody>
      </p:sp>
    </p:spTree>
    <p:extLst>
      <p:ext uri="{BB962C8B-B14F-4D97-AF65-F5344CB8AC3E}">
        <p14:creationId xmlns:p14="http://schemas.microsoft.com/office/powerpoint/2010/main" val="1397691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olice car on the street">
            <a:extLst>
              <a:ext uri="{FF2B5EF4-FFF2-40B4-BE49-F238E27FC236}">
                <a16:creationId xmlns:a16="http://schemas.microsoft.com/office/drawing/2014/main" id="{3544E7D5-434A-4EBB-0C5A-6B5CC0831D40}"/>
              </a:ext>
            </a:extLst>
          </p:cNvPr>
          <p:cNvPicPr>
            <a:picLocks noGrp="1" noChangeAspect="1"/>
          </p:cNvPicPr>
          <p:nvPr>
            <p:ph type="pic" sz="quarter" idx="10"/>
          </p:nvPr>
        </p:nvPicPr>
        <p:blipFill>
          <a:blip r:embed="rId2"/>
          <a:srcRect l="27019" r="27019"/>
          <a:stretch>
            <a:fillRect/>
          </a:stretch>
        </p:blipFill>
        <p:spPr/>
      </p:pic>
      <p:sp>
        <p:nvSpPr>
          <p:cNvPr id="3" name="Title 2">
            <a:extLst>
              <a:ext uri="{FF2B5EF4-FFF2-40B4-BE49-F238E27FC236}">
                <a16:creationId xmlns:a16="http://schemas.microsoft.com/office/drawing/2014/main" id="{82C93232-D087-8869-F485-70FAB81ADABD}"/>
              </a:ext>
            </a:extLst>
          </p:cNvPr>
          <p:cNvSpPr>
            <a:spLocks noGrp="1"/>
          </p:cNvSpPr>
          <p:nvPr>
            <p:ph type="title"/>
          </p:nvPr>
        </p:nvSpPr>
        <p:spPr>
          <a:xfrm>
            <a:off x="5459878" y="1105786"/>
            <a:ext cx="5811888" cy="1347204"/>
          </a:xfrm>
        </p:spPr>
        <p:txBody>
          <a:bodyPr>
            <a:normAutofit/>
          </a:bodyPr>
          <a:lstStyle/>
          <a:p>
            <a:r>
              <a:rPr lang="en-US" sz="4400" dirty="0"/>
              <a:t>Potential Funding Source for Revenue Shortfall</a:t>
            </a:r>
          </a:p>
        </p:txBody>
      </p:sp>
      <p:sp>
        <p:nvSpPr>
          <p:cNvPr id="4" name="Text Placeholder 3">
            <a:extLst>
              <a:ext uri="{FF2B5EF4-FFF2-40B4-BE49-F238E27FC236}">
                <a16:creationId xmlns:a16="http://schemas.microsoft.com/office/drawing/2014/main" id="{807083E3-0EBE-75E5-2CCC-BE9DA8358034}"/>
              </a:ext>
            </a:extLst>
          </p:cNvPr>
          <p:cNvSpPr>
            <a:spLocks noGrp="1"/>
          </p:cNvSpPr>
          <p:nvPr>
            <p:ph type="body" idx="1"/>
          </p:nvPr>
        </p:nvSpPr>
        <p:spPr>
          <a:xfrm>
            <a:off x="5174053" y="2825669"/>
            <a:ext cx="6383538" cy="941388"/>
          </a:xfrm>
        </p:spPr>
        <p:txBody>
          <a:bodyPr>
            <a:noAutofit/>
          </a:bodyPr>
          <a:lstStyle/>
          <a:p>
            <a:pPr marL="342900" indent="-342900" algn="l">
              <a:buFont typeface="Arial" panose="020B0604020202020204" pitchFamily="34" charset="0"/>
              <a:buChar char="•"/>
            </a:pPr>
            <a:r>
              <a:rPr lang="en-US" dirty="0"/>
              <a:t>Allocate 1% of Mixed Beverage Taxes to the TIDC’s GR-D Account 5073 (Fair Defense Account).</a:t>
            </a:r>
          </a:p>
          <a:p>
            <a:pPr marL="800100" lvl="1" indent="-342900">
              <a:buFont typeface="Arial" panose="020B0604020202020204" pitchFamily="34" charset="0"/>
              <a:buChar char="•"/>
            </a:pPr>
            <a:r>
              <a:rPr lang="en-US" sz="2400" dirty="0">
                <a:solidFill>
                  <a:schemeClr val="tx2"/>
                </a:solidFill>
              </a:rPr>
              <a:t>Raises approx. $15 million per year.</a:t>
            </a:r>
          </a:p>
        </p:txBody>
      </p:sp>
      <p:sp>
        <p:nvSpPr>
          <p:cNvPr id="5" name="Text Placeholder 3">
            <a:extLst>
              <a:ext uri="{FF2B5EF4-FFF2-40B4-BE49-F238E27FC236}">
                <a16:creationId xmlns:a16="http://schemas.microsoft.com/office/drawing/2014/main" id="{80995306-97FF-A181-BAAF-4F8EEDB35A90}"/>
              </a:ext>
            </a:extLst>
          </p:cNvPr>
          <p:cNvSpPr txBox="1">
            <a:spLocks/>
          </p:cNvSpPr>
          <p:nvPr/>
        </p:nvSpPr>
        <p:spPr>
          <a:xfrm>
            <a:off x="5174053" y="4533475"/>
            <a:ext cx="6383538" cy="941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i="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dirty="0"/>
              <a:t>Approx. $30 million per year in indigent defense costs due to DWI cases.</a:t>
            </a:r>
          </a:p>
        </p:txBody>
      </p:sp>
    </p:spTree>
    <p:extLst>
      <p:ext uri="{BB962C8B-B14F-4D97-AF65-F5344CB8AC3E}">
        <p14:creationId xmlns:p14="http://schemas.microsoft.com/office/powerpoint/2010/main" val="2307652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building with a domed roof&#10;&#10;Description automatically generated with low confidence">
            <a:extLst>
              <a:ext uri="{FF2B5EF4-FFF2-40B4-BE49-F238E27FC236}">
                <a16:creationId xmlns:a16="http://schemas.microsoft.com/office/drawing/2014/main" id="{9F0F9903-82CA-F916-C923-C2519848E55D}"/>
              </a:ext>
            </a:extLst>
          </p:cNvPr>
          <p:cNvPicPr>
            <a:picLocks noGrp="1" noChangeAspect="1"/>
          </p:cNvPicPr>
          <p:nvPr>
            <p:ph type="pic" sz="quarter" idx="10"/>
          </p:nvPr>
        </p:nvPicPr>
        <p:blipFill>
          <a:blip r:embed="rId2"/>
          <a:srcRect l="27004" r="27004"/>
          <a:stretch>
            <a:fillRect/>
          </a:stretch>
        </p:blipFill>
        <p:spPr/>
      </p:pic>
      <p:sp>
        <p:nvSpPr>
          <p:cNvPr id="3" name="Title 2">
            <a:extLst>
              <a:ext uri="{FF2B5EF4-FFF2-40B4-BE49-F238E27FC236}">
                <a16:creationId xmlns:a16="http://schemas.microsoft.com/office/drawing/2014/main" id="{8E8C9F8F-18CE-34FE-0E38-506E808A895C}"/>
              </a:ext>
            </a:extLst>
          </p:cNvPr>
          <p:cNvSpPr>
            <a:spLocks noGrp="1"/>
          </p:cNvSpPr>
          <p:nvPr>
            <p:ph type="title"/>
          </p:nvPr>
        </p:nvSpPr>
        <p:spPr>
          <a:xfrm>
            <a:off x="5024387" y="1680241"/>
            <a:ext cx="6833937" cy="2774071"/>
          </a:xfrm>
        </p:spPr>
        <p:txBody>
          <a:bodyPr>
            <a:noAutofit/>
          </a:bodyPr>
          <a:lstStyle/>
          <a:p>
            <a:r>
              <a:rPr lang="en-US" sz="4000">
                <a:latin typeface="Anton" pitchFamily="2" charset="77"/>
              </a:rPr>
              <a:t>Exceptional Item #2: </a:t>
            </a:r>
            <a:br>
              <a:rPr lang="en-US" sz="4000">
                <a:latin typeface="Anton" pitchFamily="2" charset="77"/>
              </a:rPr>
            </a:br>
            <a:br>
              <a:rPr lang="en-US" sz="4000">
                <a:latin typeface="Anton" pitchFamily="2" charset="77"/>
              </a:rPr>
            </a:br>
            <a:r>
              <a:rPr lang="en-US" sz="3600">
                <a:latin typeface="Anton" pitchFamily="2" charset="77"/>
              </a:rPr>
              <a:t>Reduce Attorney Shortages through Internships, Fellowships, and Student Loan Repayment</a:t>
            </a:r>
          </a:p>
        </p:txBody>
      </p:sp>
      <p:sp>
        <p:nvSpPr>
          <p:cNvPr id="7" name="Freeform 12">
            <a:extLst>
              <a:ext uri="{FF2B5EF4-FFF2-40B4-BE49-F238E27FC236}">
                <a16:creationId xmlns:a16="http://schemas.microsoft.com/office/drawing/2014/main" id="{24523FE5-97B7-A5D5-A70A-13781EAC65DB}"/>
              </a:ext>
            </a:extLst>
          </p:cNvPr>
          <p:cNvSpPr/>
          <p:nvPr/>
        </p:nvSpPr>
        <p:spPr>
          <a:xfrm>
            <a:off x="5531912"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0E3B70D3-109B-CB13-6F21-1846B899D0EF}"/>
              </a:ext>
            </a:extLst>
          </p:cNvPr>
          <p:cNvSpPr/>
          <p:nvPr/>
        </p:nvSpPr>
        <p:spPr>
          <a:xfrm>
            <a:off x="5867400"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5C77CBDD-1684-C1D7-A9FE-577B54DDC6AD}"/>
              </a:ext>
            </a:extLst>
          </p:cNvPr>
          <p:cNvSpPr/>
          <p:nvPr/>
        </p:nvSpPr>
        <p:spPr>
          <a:xfrm>
            <a:off x="5284269" y="4454312"/>
            <a:ext cx="1357163" cy="598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4">
            <a:extLst>
              <a:ext uri="{FF2B5EF4-FFF2-40B4-BE49-F238E27FC236}">
                <a16:creationId xmlns:a16="http://schemas.microsoft.com/office/drawing/2014/main" id="{BBE1847B-6CF6-AD67-AF13-B2FABED7177E}"/>
              </a:ext>
            </a:extLst>
          </p:cNvPr>
          <p:cNvSpPr/>
          <p:nvPr/>
        </p:nvSpPr>
        <p:spPr>
          <a:xfrm>
            <a:off x="6202890" y="5597974"/>
            <a:ext cx="228600" cy="228600"/>
          </a:xfrm>
          <a:prstGeom prst="ellipse">
            <a:avLst/>
          </a:prstGeom>
          <a:solidFill>
            <a:schemeClr val="tx2">
              <a:lumMod val="25000"/>
              <a:lumOff val="75000"/>
            </a:schemeClr>
          </a:solidFill>
        </p:spPr>
        <p:txBody>
          <a:bodyPr/>
          <a:lstStyle/>
          <a:p>
            <a:endParaRPr lang="en-US"/>
          </a:p>
        </p:txBody>
      </p:sp>
    </p:spTree>
    <p:extLst>
      <p:ext uri="{BB962C8B-B14F-4D97-AF65-F5344CB8AC3E}">
        <p14:creationId xmlns:p14="http://schemas.microsoft.com/office/powerpoint/2010/main" val="1986496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D5525-29D2-A0EC-CE7F-B3BE65DE2638}"/>
              </a:ext>
            </a:extLst>
          </p:cNvPr>
          <p:cNvSpPr>
            <a:spLocks noGrp="1"/>
          </p:cNvSpPr>
          <p:nvPr>
            <p:ph type="title"/>
          </p:nvPr>
        </p:nvSpPr>
        <p:spPr>
          <a:xfrm>
            <a:off x="1352550" y="441221"/>
            <a:ext cx="9486900" cy="1162665"/>
          </a:xfrm>
        </p:spPr>
        <p:txBody>
          <a:bodyPr>
            <a:noAutofit/>
          </a:bodyPr>
          <a:lstStyle/>
          <a:p>
            <a:r>
              <a:rPr lang="en-US" sz="3600">
                <a:latin typeface="Anton" pitchFamily="2" charset="77"/>
              </a:rPr>
              <a:t>Reduce Attorney Shortages through Internships, Fellowships, and Student Loan Repayment</a:t>
            </a:r>
            <a:endParaRPr lang="en-US" sz="3600"/>
          </a:p>
        </p:txBody>
      </p:sp>
      <p:sp>
        <p:nvSpPr>
          <p:cNvPr id="4" name="Text Placeholder 3">
            <a:extLst>
              <a:ext uri="{FF2B5EF4-FFF2-40B4-BE49-F238E27FC236}">
                <a16:creationId xmlns:a16="http://schemas.microsoft.com/office/drawing/2014/main" id="{FC064B1A-2A6D-E1C6-DFCF-B7DD00F758BC}"/>
              </a:ext>
            </a:extLst>
          </p:cNvPr>
          <p:cNvSpPr>
            <a:spLocks noGrp="1"/>
          </p:cNvSpPr>
          <p:nvPr>
            <p:ph type="body" sz="quarter" idx="10"/>
          </p:nvPr>
        </p:nvSpPr>
        <p:spPr>
          <a:xfrm>
            <a:off x="785352" y="3589821"/>
            <a:ext cx="3200400" cy="3015123"/>
          </a:xfrm>
          <a:noFill/>
        </p:spPr>
        <p:txBody>
          <a:bodyPr>
            <a:normAutofit fontScale="62500" lnSpcReduction="20000"/>
          </a:bodyPr>
          <a:lstStyle/>
          <a:p>
            <a:r>
              <a:rPr lang="en-US" sz="3200">
                <a:solidFill>
                  <a:schemeClr val="tx1"/>
                </a:solidFill>
                <a:latin typeface="Montserrat SemiBold" panose="00000700000000000000" pitchFamily="2" charset="0"/>
              </a:rPr>
              <a:t>Rural Recruitment </a:t>
            </a:r>
          </a:p>
          <a:p>
            <a:r>
              <a:rPr lang="en-US" sz="3200">
                <a:solidFill>
                  <a:schemeClr val="tx1"/>
                </a:solidFill>
                <a:latin typeface="Montserrat SemiBold"/>
              </a:rPr>
              <a:t>Grants to Institutions Funding Internships</a:t>
            </a:r>
          </a:p>
          <a:p>
            <a:pPr>
              <a:spcBef>
                <a:spcPts val="0"/>
              </a:spcBef>
            </a:pPr>
            <a:endParaRPr lang="en-US" sz="2000">
              <a:solidFill>
                <a:schemeClr val="tx1"/>
              </a:solidFill>
              <a:latin typeface="Montserrat SemiBold" panose="00000700000000000000" pitchFamily="2" charset="0"/>
            </a:endParaRPr>
          </a:p>
          <a:p>
            <a:r>
              <a:rPr lang="en-US" sz="2800">
                <a:solidFill>
                  <a:schemeClr val="tx1"/>
                </a:solidFill>
              </a:rPr>
              <a:t>$480,000 per year supports</a:t>
            </a:r>
          </a:p>
          <a:p>
            <a:r>
              <a:rPr lang="en-US" sz="2800">
                <a:solidFill>
                  <a:schemeClr val="tx1"/>
                </a:solidFill>
              </a:rPr>
              <a:t>Up to 96 law student interns</a:t>
            </a:r>
          </a:p>
          <a:p>
            <a:r>
              <a:rPr lang="en-US" sz="2800">
                <a:solidFill>
                  <a:schemeClr val="tx1"/>
                </a:solidFill>
              </a:rPr>
              <a:t>(approx. 2 interns in each of 30 offices/per year)</a:t>
            </a:r>
          </a:p>
          <a:p>
            <a:r>
              <a:rPr lang="en-US" sz="2800">
                <a:solidFill>
                  <a:schemeClr val="tx1"/>
                </a:solidFill>
              </a:rPr>
              <a:t>$960,000 biennium</a:t>
            </a:r>
          </a:p>
          <a:p>
            <a:endParaRPr lang="en-US">
              <a:solidFill>
                <a:schemeClr val="tx1"/>
              </a:solidFill>
            </a:endParaRPr>
          </a:p>
        </p:txBody>
      </p:sp>
      <p:sp>
        <p:nvSpPr>
          <p:cNvPr id="5" name="Text Placeholder 4">
            <a:extLst>
              <a:ext uri="{FF2B5EF4-FFF2-40B4-BE49-F238E27FC236}">
                <a16:creationId xmlns:a16="http://schemas.microsoft.com/office/drawing/2014/main" id="{793C6EFB-63EC-8A98-8276-01DEB8EA6555}"/>
              </a:ext>
            </a:extLst>
          </p:cNvPr>
          <p:cNvSpPr>
            <a:spLocks noGrp="1"/>
          </p:cNvSpPr>
          <p:nvPr>
            <p:ph type="body" sz="quarter" idx="13"/>
          </p:nvPr>
        </p:nvSpPr>
        <p:spPr>
          <a:xfrm>
            <a:off x="785352" y="1947436"/>
            <a:ext cx="3200400" cy="458765"/>
          </a:xfrm>
          <a:noFill/>
        </p:spPr>
        <p:txBody>
          <a:bodyPr>
            <a:normAutofit lnSpcReduction="10000"/>
          </a:bodyPr>
          <a:lstStyle/>
          <a:p>
            <a:r>
              <a:rPr lang="en-US">
                <a:solidFill>
                  <a:schemeClr val="tx1"/>
                </a:solidFill>
              </a:rPr>
              <a:t>Exceptional 4a</a:t>
            </a:r>
          </a:p>
        </p:txBody>
      </p:sp>
      <p:sp>
        <p:nvSpPr>
          <p:cNvPr id="6" name="Text Placeholder 5">
            <a:extLst>
              <a:ext uri="{FF2B5EF4-FFF2-40B4-BE49-F238E27FC236}">
                <a16:creationId xmlns:a16="http://schemas.microsoft.com/office/drawing/2014/main" id="{358DB7B6-814C-9C3A-BBB2-3DEEC5EF516D}"/>
              </a:ext>
            </a:extLst>
          </p:cNvPr>
          <p:cNvSpPr>
            <a:spLocks noGrp="1"/>
          </p:cNvSpPr>
          <p:nvPr>
            <p:ph type="body" sz="quarter" idx="14"/>
          </p:nvPr>
        </p:nvSpPr>
        <p:spPr>
          <a:xfrm>
            <a:off x="4495800" y="3589820"/>
            <a:ext cx="3200400" cy="3015123"/>
          </a:xfrm>
          <a:noFill/>
        </p:spPr>
        <p:txBody>
          <a:bodyPr>
            <a:normAutofit fontScale="55000" lnSpcReduction="20000"/>
          </a:bodyPr>
          <a:lstStyle/>
          <a:p>
            <a:r>
              <a:rPr lang="en-US" sz="3600">
                <a:solidFill>
                  <a:schemeClr val="tx1"/>
                </a:solidFill>
                <a:latin typeface="Montserrat SemiBold" panose="00000700000000000000" pitchFamily="2" charset="0"/>
              </a:rPr>
              <a:t>Rural Recruitment </a:t>
            </a:r>
          </a:p>
          <a:p>
            <a:r>
              <a:rPr lang="en-US" sz="3600">
                <a:solidFill>
                  <a:schemeClr val="tx1"/>
                </a:solidFill>
                <a:latin typeface="Montserrat SemiBold"/>
              </a:rPr>
              <a:t>Grants to Institutions Funding Fellowships</a:t>
            </a:r>
          </a:p>
          <a:p>
            <a:endParaRPr lang="en-US" sz="2800">
              <a:solidFill>
                <a:schemeClr val="tx1"/>
              </a:solidFill>
            </a:endParaRPr>
          </a:p>
          <a:p>
            <a:r>
              <a:rPr lang="en-US" sz="3300">
                <a:solidFill>
                  <a:schemeClr val="tx1"/>
                </a:solidFill>
              </a:rPr>
              <a:t>$90,000 per participant</a:t>
            </a:r>
          </a:p>
          <a:p>
            <a:r>
              <a:rPr lang="en-US" sz="3300">
                <a:solidFill>
                  <a:schemeClr val="tx1"/>
                </a:solidFill>
              </a:rPr>
              <a:t>$1.35 million per year supports 15 one-year fellowships</a:t>
            </a:r>
          </a:p>
          <a:p>
            <a:r>
              <a:rPr lang="en-US" sz="3300">
                <a:solidFill>
                  <a:schemeClr val="tx1"/>
                </a:solidFill>
              </a:rPr>
              <a:t>$2.7 million biennium</a:t>
            </a:r>
          </a:p>
          <a:p>
            <a:endParaRPr lang="en-US">
              <a:solidFill>
                <a:schemeClr val="tx1"/>
              </a:solidFill>
            </a:endParaRPr>
          </a:p>
        </p:txBody>
      </p:sp>
      <p:sp>
        <p:nvSpPr>
          <p:cNvPr id="7" name="Text Placeholder 6">
            <a:extLst>
              <a:ext uri="{FF2B5EF4-FFF2-40B4-BE49-F238E27FC236}">
                <a16:creationId xmlns:a16="http://schemas.microsoft.com/office/drawing/2014/main" id="{3E623957-8EB9-9711-2BAC-BFCE5E6B07D8}"/>
              </a:ext>
            </a:extLst>
          </p:cNvPr>
          <p:cNvSpPr>
            <a:spLocks noGrp="1"/>
          </p:cNvSpPr>
          <p:nvPr>
            <p:ph type="body" sz="quarter" idx="15"/>
          </p:nvPr>
        </p:nvSpPr>
        <p:spPr>
          <a:xfrm>
            <a:off x="4495800" y="1947435"/>
            <a:ext cx="3200400" cy="458765"/>
          </a:xfrm>
          <a:noFill/>
        </p:spPr>
        <p:txBody>
          <a:bodyPr>
            <a:normAutofit lnSpcReduction="10000"/>
          </a:bodyPr>
          <a:lstStyle/>
          <a:p>
            <a:r>
              <a:rPr lang="en-US">
                <a:solidFill>
                  <a:schemeClr val="tx1"/>
                </a:solidFill>
              </a:rPr>
              <a:t>Exceptional 4b</a:t>
            </a:r>
          </a:p>
        </p:txBody>
      </p:sp>
      <p:sp>
        <p:nvSpPr>
          <p:cNvPr id="8" name="Text Placeholder 7">
            <a:extLst>
              <a:ext uri="{FF2B5EF4-FFF2-40B4-BE49-F238E27FC236}">
                <a16:creationId xmlns:a16="http://schemas.microsoft.com/office/drawing/2014/main" id="{7273F8B5-E7FF-FE0B-E971-38E43FE6B216}"/>
              </a:ext>
            </a:extLst>
          </p:cNvPr>
          <p:cNvSpPr>
            <a:spLocks noGrp="1"/>
          </p:cNvSpPr>
          <p:nvPr>
            <p:ph type="body" sz="quarter" idx="16"/>
          </p:nvPr>
        </p:nvSpPr>
        <p:spPr>
          <a:xfrm>
            <a:off x="8206248" y="3589819"/>
            <a:ext cx="3200400" cy="3015123"/>
          </a:xfrm>
          <a:noFill/>
        </p:spPr>
        <p:txBody>
          <a:bodyPr>
            <a:normAutofit fontScale="47500" lnSpcReduction="20000"/>
          </a:bodyPr>
          <a:lstStyle/>
          <a:p>
            <a:r>
              <a:rPr lang="en-US" sz="4200">
                <a:solidFill>
                  <a:schemeClr val="tx1"/>
                </a:solidFill>
                <a:latin typeface="Montserrat SemiBold"/>
              </a:rPr>
              <a:t>Rural Recruitment </a:t>
            </a:r>
            <a:endParaRPr lang="en-US" sz="4200">
              <a:solidFill>
                <a:schemeClr val="tx1"/>
              </a:solidFill>
              <a:latin typeface="Montserrat SemiBold" panose="00000700000000000000" pitchFamily="2" charset="0"/>
            </a:endParaRPr>
          </a:p>
          <a:p>
            <a:r>
              <a:rPr lang="en-US" sz="4200">
                <a:solidFill>
                  <a:schemeClr val="tx1"/>
                </a:solidFill>
                <a:latin typeface="Montserrat SemiBold"/>
              </a:rPr>
              <a:t>Student Loan Repayment or Scholarship Program</a:t>
            </a:r>
          </a:p>
          <a:p>
            <a:endParaRPr lang="en-US" sz="2800">
              <a:solidFill>
                <a:schemeClr val="tx1"/>
              </a:solidFill>
              <a:latin typeface="Montserrat SemiBold" panose="00000700000000000000" pitchFamily="2" charset="0"/>
            </a:endParaRPr>
          </a:p>
          <a:p>
            <a:r>
              <a:rPr lang="en-US" sz="3800">
                <a:solidFill>
                  <a:schemeClr val="tx1"/>
                </a:solidFill>
              </a:rPr>
              <a:t>Incentivizes 4-year attorney commitments</a:t>
            </a:r>
          </a:p>
          <a:p>
            <a:r>
              <a:rPr lang="en-US" sz="3800">
                <a:solidFill>
                  <a:schemeClr val="tx1"/>
                </a:solidFill>
              </a:rPr>
              <a:t>$5 million biennium</a:t>
            </a:r>
          </a:p>
          <a:p>
            <a:r>
              <a:rPr lang="en-US" sz="3800">
                <a:solidFill>
                  <a:schemeClr val="tx1"/>
                </a:solidFill>
              </a:rPr>
              <a:t>Implemented by Texas Higher Education Coordinating Board</a:t>
            </a:r>
          </a:p>
          <a:p>
            <a:endParaRPr lang="en-US">
              <a:solidFill>
                <a:schemeClr val="tx1"/>
              </a:solidFill>
            </a:endParaRPr>
          </a:p>
        </p:txBody>
      </p:sp>
      <p:sp>
        <p:nvSpPr>
          <p:cNvPr id="9" name="Text Placeholder 8">
            <a:extLst>
              <a:ext uri="{FF2B5EF4-FFF2-40B4-BE49-F238E27FC236}">
                <a16:creationId xmlns:a16="http://schemas.microsoft.com/office/drawing/2014/main" id="{99F064DE-CCC4-D8E2-CEB3-7E82C6F7193E}"/>
              </a:ext>
            </a:extLst>
          </p:cNvPr>
          <p:cNvSpPr>
            <a:spLocks noGrp="1"/>
          </p:cNvSpPr>
          <p:nvPr>
            <p:ph type="body" sz="quarter" idx="17"/>
          </p:nvPr>
        </p:nvSpPr>
        <p:spPr>
          <a:xfrm>
            <a:off x="8206248" y="1947434"/>
            <a:ext cx="3200400" cy="458765"/>
          </a:xfrm>
          <a:noFill/>
        </p:spPr>
        <p:txBody>
          <a:bodyPr>
            <a:normAutofit lnSpcReduction="10000"/>
          </a:bodyPr>
          <a:lstStyle/>
          <a:p>
            <a:r>
              <a:rPr lang="en-US">
                <a:solidFill>
                  <a:schemeClr val="tx1"/>
                </a:solidFill>
              </a:rPr>
              <a:t>Exceptional 4c</a:t>
            </a:r>
          </a:p>
        </p:txBody>
      </p:sp>
      <p:pic>
        <p:nvPicPr>
          <p:cNvPr id="28" name="Graphic 27" descr="Classroom with solid fill">
            <a:extLst>
              <a:ext uri="{FF2B5EF4-FFF2-40B4-BE49-F238E27FC236}">
                <a16:creationId xmlns:a16="http://schemas.microsoft.com/office/drawing/2014/main" id="{F8D8366D-FA41-1ECE-B6D4-7BC354C896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8352" y="2536571"/>
            <a:ext cx="914400" cy="914400"/>
          </a:xfrm>
          <a:prstGeom prst="rect">
            <a:avLst/>
          </a:prstGeom>
        </p:spPr>
      </p:pic>
      <p:pic>
        <p:nvPicPr>
          <p:cNvPr id="30" name="Graphic 29" descr="Briefcase with solid fill">
            <a:extLst>
              <a:ext uri="{FF2B5EF4-FFF2-40B4-BE49-F238E27FC236}">
                <a16:creationId xmlns:a16="http://schemas.microsoft.com/office/drawing/2014/main" id="{C8FBBC82-5C4A-56F4-24E1-6062161857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2536570"/>
            <a:ext cx="914400" cy="914400"/>
          </a:xfrm>
          <a:prstGeom prst="rect">
            <a:avLst/>
          </a:prstGeom>
        </p:spPr>
      </p:pic>
      <p:pic>
        <p:nvPicPr>
          <p:cNvPr id="32" name="Graphic 31" descr="Schoolhouse with solid fill">
            <a:extLst>
              <a:ext uri="{FF2B5EF4-FFF2-40B4-BE49-F238E27FC236}">
                <a16:creationId xmlns:a16="http://schemas.microsoft.com/office/drawing/2014/main" id="{D7BFED26-0877-D1A3-D9F5-F8BFF44CBC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79823" y="2406199"/>
            <a:ext cx="1053249" cy="1053249"/>
          </a:xfrm>
          <a:prstGeom prst="rect">
            <a:avLst/>
          </a:prstGeom>
        </p:spPr>
      </p:pic>
      <p:cxnSp>
        <p:nvCxnSpPr>
          <p:cNvPr id="34" name="Straight Connector 33">
            <a:extLst>
              <a:ext uri="{FF2B5EF4-FFF2-40B4-BE49-F238E27FC236}">
                <a16:creationId xmlns:a16="http://schemas.microsoft.com/office/drawing/2014/main" id="{C20565EE-89E5-A26A-AF1E-04B2C14C41EA}"/>
              </a:ext>
            </a:extLst>
          </p:cNvPr>
          <p:cNvCxnSpPr>
            <a:cxnSpLocks/>
          </p:cNvCxnSpPr>
          <p:nvPr/>
        </p:nvCxnSpPr>
        <p:spPr>
          <a:xfrm>
            <a:off x="4247536" y="2082411"/>
            <a:ext cx="0" cy="4057372"/>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80E2E3C-A25C-48A6-5ABD-9531B6EB14B6}"/>
              </a:ext>
            </a:extLst>
          </p:cNvPr>
          <p:cNvCxnSpPr>
            <a:cxnSpLocks/>
          </p:cNvCxnSpPr>
          <p:nvPr/>
        </p:nvCxnSpPr>
        <p:spPr>
          <a:xfrm>
            <a:off x="7910052" y="2082411"/>
            <a:ext cx="0" cy="4057372"/>
          </a:xfrm>
          <a:prstGeom prst="line">
            <a:avLst/>
          </a:prstGeom>
          <a:ln w="190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582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building with a domed roof&#10;&#10;Description automatically generated with low confidence">
            <a:extLst>
              <a:ext uri="{FF2B5EF4-FFF2-40B4-BE49-F238E27FC236}">
                <a16:creationId xmlns:a16="http://schemas.microsoft.com/office/drawing/2014/main" id="{9F0F9903-82CA-F916-C923-C2519848E55D}"/>
              </a:ext>
            </a:extLst>
          </p:cNvPr>
          <p:cNvPicPr>
            <a:picLocks noGrp="1" noChangeAspect="1"/>
          </p:cNvPicPr>
          <p:nvPr>
            <p:ph type="pic" sz="quarter" idx="10"/>
          </p:nvPr>
        </p:nvPicPr>
        <p:blipFill>
          <a:blip r:embed="rId2"/>
          <a:srcRect l="27004" r="27004"/>
          <a:stretch>
            <a:fillRect/>
          </a:stretch>
        </p:blipFill>
        <p:spPr/>
      </p:pic>
      <p:sp>
        <p:nvSpPr>
          <p:cNvPr id="3" name="Title 2">
            <a:extLst>
              <a:ext uri="{FF2B5EF4-FFF2-40B4-BE49-F238E27FC236}">
                <a16:creationId xmlns:a16="http://schemas.microsoft.com/office/drawing/2014/main" id="{8E8C9F8F-18CE-34FE-0E38-506E808A895C}"/>
              </a:ext>
            </a:extLst>
          </p:cNvPr>
          <p:cNvSpPr>
            <a:spLocks noGrp="1"/>
          </p:cNvSpPr>
          <p:nvPr>
            <p:ph type="title"/>
          </p:nvPr>
        </p:nvSpPr>
        <p:spPr>
          <a:xfrm>
            <a:off x="5024387" y="1680241"/>
            <a:ext cx="6833937" cy="2774071"/>
          </a:xfrm>
        </p:spPr>
        <p:txBody>
          <a:bodyPr>
            <a:noAutofit/>
          </a:bodyPr>
          <a:lstStyle/>
          <a:p>
            <a:r>
              <a:rPr lang="en-US" sz="4000">
                <a:latin typeface="Anton" pitchFamily="2" charset="77"/>
              </a:rPr>
              <a:t>Exceptional Item #3:</a:t>
            </a:r>
            <a:br>
              <a:rPr lang="en-US" sz="4000">
                <a:latin typeface="Anton" pitchFamily="2" charset="77"/>
              </a:rPr>
            </a:br>
            <a:r>
              <a:rPr lang="en-US" sz="4000">
                <a:latin typeface="Anton" pitchFamily="2" charset="77"/>
              </a:rPr>
              <a:t> </a:t>
            </a:r>
            <a:br>
              <a:rPr lang="en-US" sz="4000">
                <a:latin typeface="Anton" pitchFamily="2" charset="77"/>
              </a:rPr>
            </a:br>
            <a:r>
              <a:rPr lang="en-US" sz="3600">
                <a:latin typeface="Anton" pitchFamily="2" charset="77"/>
              </a:rPr>
              <a:t>Provide Funding to Implement the Family Protection Representation Program</a:t>
            </a:r>
          </a:p>
        </p:txBody>
      </p:sp>
      <p:sp>
        <p:nvSpPr>
          <p:cNvPr id="7" name="Freeform 12">
            <a:extLst>
              <a:ext uri="{FF2B5EF4-FFF2-40B4-BE49-F238E27FC236}">
                <a16:creationId xmlns:a16="http://schemas.microsoft.com/office/drawing/2014/main" id="{24523FE5-97B7-A5D5-A70A-13781EAC65DB}"/>
              </a:ext>
            </a:extLst>
          </p:cNvPr>
          <p:cNvSpPr/>
          <p:nvPr/>
        </p:nvSpPr>
        <p:spPr>
          <a:xfrm>
            <a:off x="5531912"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0E3B70D3-109B-CB13-6F21-1846B899D0EF}"/>
              </a:ext>
            </a:extLst>
          </p:cNvPr>
          <p:cNvSpPr/>
          <p:nvPr/>
        </p:nvSpPr>
        <p:spPr>
          <a:xfrm>
            <a:off x="5867400"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5C77CBDD-1684-C1D7-A9FE-577B54DDC6AD}"/>
              </a:ext>
            </a:extLst>
          </p:cNvPr>
          <p:cNvSpPr/>
          <p:nvPr/>
        </p:nvSpPr>
        <p:spPr>
          <a:xfrm>
            <a:off x="5284269" y="4454312"/>
            <a:ext cx="1357163" cy="598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4">
            <a:extLst>
              <a:ext uri="{FF2B5EF4-FFF2-40B4-BE49-F238E27FC236}">
                <a16:creationId xmlns:a16="http://schemas.microsoft.com/office/drawing/2014/main" id="{C9249EB8-D838-1A7A-FF76-23935C1EF2E2}"/>
              </a:ext>
            </a:extLst>
          </p:cNvPr>
          <p:cNvSpPr/>
          <p:nvPr/>
        </p:nvSpPr>
        <p:spPr>
          <a:xfrm>
            <a:off x="6202890" y="5597974"/>
            <a:ext cx="228600" cy="228600"/>
          </a:xfrm>
          <a:prstGeom prst="ellipse">
            <a:avLst/>
          </a:prstGeom>
          <a:solidFill>
            <a:schemeClr val="tx2">
              <a:lumMod val="25000"/>
              <a:lumOff val="75000"/>
            </a:schemeClr>
          </a:solidFill>
        </p:spPr>
        <p:txBody>
          <a:bodyPr/>
          <a:lstStyle/>
          <a:p>
            <a:endParaRPr lang="en-US"/>
          </a:p>
        </p:txBody>
      </p:sp>
    </p:spTree>
    <p:extLst>
      <p:ext uri="{BB962C8B-B14F-4D97-AF65-F5344CB8AC3E}">
        <p14:creationId xmlns:p14="http://schemas.microsoft.com/office/powerpoint/2010/main" val="1084489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714500" y="1466849"/>
            <a:ext cx="9648825" cy="55134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5400" noProof="0"/>
              <a:t>History of Reported County </a:t>
            </a:r>
            <a:br>
              <a:rPr lang="en-US" sz="5400" noProof="0"/>
            </a:br>
            <a:r>
              <a:rPr lang="en-US" sz="5400" noProof="0"/>
              <a:t>FPR Spending </a:t>
            </a:r>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1727647" y="3135569"/>
            <a:ext cx="4369117" cy="3082868"/>
          </a:xfrm>
        </p:spPr>
        <p:txBody>
          <a:bodyPr anchor="ctr">
            <a:normAutofit lnSpcReduction="10000"/>
          </a:bodyPr>
          <a:lstStyle/>
          <a:p>
            <a:r>
              <a:rPr lang="en-US" sz="2800" b="1">
                <a:latin typeface="Aptos SemiBold"/>
              </a:rPr>
              <a:t>FY21: $66,238,774</a:t>
            </a:r>
          </a:p>
          <a:p>
            <a:endParaRPr lang="en-US" sz="2800" b="1">
              <a:latin typeface="Aptos SemiBold" panose="020B0004020202020204" pitchFamily="34" charset="0"/>
            </a:endParaRPr>
          </a:p>
          <a:p>
            <a:r>
              <a:rPr lang="en-US" sz="2800" b="1">
                <a:latin typeface="Aptos SemiBold"/>
              </a:rPr>
              <a:t>FY22: $61,573,531</a:t>
            </a:r>
          </a:p>
          <a:p>
            <a:endParaRPr lang="en-US" sz="2800" b="1">
              <a:latin typeface="Aptos SemiBold" panose="020B0004020202020204" pitchFamily="34" charset="0"/>
            </a:endParaRPr>
          </a:p>
          <a:p>
            <a:r>
              <a:rPr lang="en-US" sz="2800" b="1">
                <a:latin typeface="Aptos SemiBold"/>
              </a:rPr>
              <a:t>FY23: $62,780,536</a:t>
            </a:r>
          </a:p>
          <a:p>
            <a:endParaRPr lang="en-US" sz="2800" b="1">
              <a:latin typeface="Aptos SemiBold" panose="020B0004020202020204" pitchFamily="34" charset="0"/>
            </a:endParaRPr>
          </a:p>
          <a:p>
            <a:endParaRPr lang="en-US">
              <a:latin typeface="Aptos SemiBold" panose="020B0004020202020204" pitchFamily="34" charset="0"/>
            </a:endParaRP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4733E8-7CAB-4273-927B-A50194E01C79}"/>
              </a:ext>
            </a:extLst>
          </p:cNvPr>
          <p:cNvSpPr txBox="1"/>
          <p:nvPr/>
        </p:nvSpPr>
        <p:spPr>
          <a:xfrm>
            <a:off x="6537581" y="3181971"/>
            <a:ext cx="4478797" cy="2246769"/>
          </a:xfrm>
          <a:prstGeom prst="rect">
            <a:avLst/>
          </a:prstGeom>
          <a:noFill/>
        </p:spPr>
        <p:txBody>
          <a:bodyPr wrap="square" lIns="91440" tIns="45720" rIns="91440" bIns="45720" rtlCol="0" anchor="t">
            <a:spAutoFit/>
          </a:bodyPr>
          <a:lstStyle/>
          <a:p>
            <a:pPr algn="ctr"/>
            <a:r>
              <a:rPr lang="en-US" sz="2800" b="1">
                <a:latin typeface="Aptos SemiBold"/>
              </a:rPr>
              <a:t>22-23 Biennium: $124,354,067</a:t>
            </a:r>
            <a:endParaRPr lang="en-US">
              <a:latin typeface="Aptos SemiBold"/>
            </a:endParaRPr>
          </a:p>
          <a:p>
            <a:pPr algn="ctr"/>
            <a:endParaRPr lang="en-US" sz="2800" b="1">
              <a:latin typeface="Aptos SemiBold"/>
            </a:endParaRPr>
          </a:p>
          <a:p>
            <a:pPr algn="ctr"/>
            <a:r>
              <a:rPr lang="en-US" sz="2800" b="1">
                <a:latin typeface="Aptos SemiBold"/>
              </a:rPr>
              <a:t>3-Year Annual Average:</a:t>
            </a:r>
            <a:endParaRPr lang="en-US">
              <a:latin typeface="Aptos SemiBold"/>
            </a:endParaRPr>
          </a:p>
          <a:p>
            <a:pPr algn="ctr"/>
            <a:r>
              <a:rPr lang="en-US" sz="2800" b="1">
                <a:latin typeface="Aptos SemiBold"/>
              </a:rPr>
              <a:t>$63,530,947</a:t>
            </a:r>
          </a:p>
        </p:txBody>
      </p:sp>
    </p:spTree>
    <p:extLst>
      <p:ext uri="{BB962C8B-B14F-4D97-AF65-F5344CB8AC3E}">
        <p14:creationId xmlns:p14="http://schemas.microsoft.com/office/powerpoint/2010/main" val="1255280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5A9812D-FFD4-52AF-25B3-CBF91F2C3FE8}"/>
              </a:ext>
            </a:extLst>
          </p:cNvPr>
          <p:cNvSpPr>
            <a:spLocks noGrp="1"/>
          </p:cNvSpPr>
          <p:nvPr>
            <p:ph type="title"/>
          </p:nvPr>
        </p:nvSpPr>
        <p:spPr>
          <a:xfrm>
            <a:off x="500487" y="219231"/>
            <a:ext cx="9781197" cy="1000837"/>
          </a:xfrm>
          <a:noFill/>
        </p:spPr>
        <p:txBody>
          <a:bodyPr vert="horz" lIns="91440" tIns="45720" rIns="91440" bIns="45720" rtlCol="0" anchor="b">
            <a:normAutofit/>
          </a:bodyPr>
          <a:lstStyle/>
          <a:p>
            <a:r>
              <a:rPr lang="en-US" sz="6000">
                <a:solidFill>
                  <a:schemeClr val="tx2">
                    <a:lumMod val="90000"/>
                    <a:lumOff val="10000"/>
                  </a:schemeClr>
                </a:solidFill>
                <a:latin typeface="Aptos Display"/>
                <a:ea typeface="+mj-ea"/>
                <a:cs typeface="+mj-cs"/>
              </a:rPr>
              <a:t>LAR Exceptional Item #3 Ask</a:t>
            </a:r>
          </a:p>
        </p:txBody>
      </p:sp>
      <p:sp>
        <p:nvSpPr>
          <p:cNvPr id="4" name="Content Placeholder 3">
            <a:extLst>
              <a:ext uri="{FF2B5EF4-FFF2-40B4-BE49-F238E27FC236}">
                <a16:creationId xmlns:a16="http://schemas.microsoft.com/office/drawing/2014/main" id="{7DA4687F-F3CC-1011-968A-31C2EBD22401}"/>
              </a:ext>
            </a:extLst>
          </p:cNvPr>
          <p:cNvSpPr>
            <a:spLocks noGrp="1"/>
          </p:cNvSpPr>
          <p:nvPr>
            <p:ph sz="quarter" idx="15"/>
          </p:nvPr>
        </p:nvSpPr>
        <p:spPr>
          <a:xfrm>
            <a:off x="503533" y="1177538"/>
            <a:ext cx="10994200" cy="5595498"/>
          </a:xfrm>
          <a:noFill/>
        </p:spPr>
        <p:txBody>
          <a:bodyPr vert="horz" lIns="91440" tIns="45720" rIns="91440" bIns="45720" rtlCol="0" anchor="t">
            <a:normAutofit/>
          </a:bodyPr>
          <a:lstStyle/>
          <a:p>
            <a:pPr>
              <a:spcBef>
                <a:spcPts val="1000"/>
              </a:spcBef>
            </a:pPr>
            <a:endParaRPr lang="en-US" sz="3200"/>
          </a:p>
          <a:p>
            <a:pPr marL="457200" indent="-457200">
              <a:spcBef>
                <a:spcPts val="1000"/>
              </a:spcBef>
              <a:buFont typeface="Arial" panose="020B0604020202020204" pitchFamily="34" charset="0"/>
              <a:buChar char="•"/>
            </a:pPr>
            <a:r>
              <a:rPr lang="en-US" sz="3200"/>
              <a:t>Match % for Texas CASA state funding (37%)</a:t>
            </a:r>
          </a:p>
          <a:p>
            <a:pPr marL="457200" indent="-457200">
              <a:spcBef>
                <a:spcPts val="1000"/>
              </a:spcBef>
              <a:buFont typeface="Arial" panose="020B0604020202020204" pitchFamily="34" charset="0"/>
              <a:buChar char="•"/>
            </a:pPr>
            <a:r>
              <a:rPr lang="en-US" sz="3200"/>
              <a:t>$23.23 million per year, Biennium: $46,457,596</a:t>
            </a:r>
          </a:p>
          <a:p>
            <a:pPr marL="457200" indent="-457200">
              <a:spcBef>
                <a:spcPts val="1000"/>
              </a:spcBef>
              <a:buFont typeface="Arial" panose="020B0604020202020204" pitchFamily="34" charset="0"/>
              <a:buChar char="•"/>
            </a:pPr>
            <a:r>
              <a:rPr lang="en-US" sz="3200"/>
              <a:t>5 FTEs</a:t>
            </a:r>
          </a:p>
          <a:p>
            <a:pPr marL="1143000" lvl="1" indent="-457200">
              <a:spcBef>
                <a:spcPts val="1000"/>
              </a:spcBef>
              <a:buFont typeface="Courier New" panose="02070309020205020404" pitchFamily="49" charset="0"/>
              <a:buChar char="o"/>
            </a:pPr>
            <a:r>
              <a:rPr lang="en-US" sz="3000"/>
              <a:t>1 Title IV-E staffer to increase federal reimbursement</a:t>
            </a:r>
          </a:p>
          <a:p>
            <a:pPr marL="1143000" lvl="1" indent="-457200">
              <a:spcBef>
                <a:spcPts val="1000"/>
              </a:spcBef>
              <a:buFont typeface="Courier New" panose="02070309020205020404" pitchFamily="49" charset="0"/>
              <a:buChar char="o"/>
            </a:pPr>
            <a:r>
              <a:rPr lang="en-US" sz="3000"/>
              <a:t>1 grant specialist</a:t>
            </a:r>
          </a:p>
          <a:p>
            <a:pPr marL="1143000" lvl="1" indent="-457200">
              <a:spcBef>
                <a:spcPts val="1000"/>
              </a:spcBef>
              <a:buFont typeface="Courier New" panose="02070309020205020404" pitchFamily="49" charset="0"/>
              <a:buChar char="o"/>
            </a:pPr>
            <a:r>
              <a:rPr lang="en-US" sz="3000"/>
              <a:t>1 fiscal analyst</a:t>
            </a:r>
          </a:p>
          <a:p>
            <a:pPr marL="1143000" lvl="1" indent="-457200">
              <a:spcBef>
                <a:spcPts val="1000"/>
              </a:spcBef>
              <a:buFont typeface="Courier New" panose="02070309020205020404" pitchFamily="49" charset="0"/>
              <a:buChar char="o"/>
            </a:pPr>
            <a:r>
              <a:rPr lang="en-US" sz="3000"/>
              <a:t>2 policy analysts</a:t>
            </a:r>
          </a:p>
          <a:p>
            <a:pPr>
              <a:spcBef>
                <a:spcPts val="1000"/>
              </a:spcBef>
            </a:pPr>
            <a:endParaRPr lang="en-US" sz="3200"/>
          </a:p>
          <a:p>
            <a:pPr>
              <a:spcBef>
                <a:spcPts val="1000"/>
              </a:spcBef>
            </a:pPr>
            <a:endParaRPr lang="en-US" sz="3400"/>
          </a:p>
        </p:txBody>
      </p:sp>
    </p:spTree>
    <p:extLst>
      <p:ext uri="{BB962C8B-B14F-4D97-AF65-F5344CB8AC3E}">
        <p14:creationId xmlns:p14="http://schemas.microsoft.com/office/powerpoint/2010/main" val="4159080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BEC4A7-A3D0-1FDB-367C-E16FC5840EAD}"/>
              </a:ext>
            </a:extLst>
          </p:cNvPr>
          <p:cNvSpPr>
            <a:spLocks noGrp="1"/>
          </p:cNvSpPr>
          <p:nvPr>
            <p:ph type="title"/>
          </p:nvPr>
        </p:nvSpPr>
        <p:spPr>
          <a:xfrm>
            <a:off x="499535" y="365125"/>
            <a:ext cx="7584351" cy="1807305"/>
          </a:xfrm>
        </p:spPr>
        <p:txBody>
          <a:bodyPr vert="horz" lIns="91440" tIns="45720" rIns="91440" bIns="45720" rtlCol="0" anchor="ctr">
            <a:normAutofit/>
          </a:bodyPr>
          <a:lstStyle/>
          <a:p>
            <a:r>
              <a:rPr lang="en-US" sz="4400" b="1">
                <a:solidFill>
                  <a:schemeClr val="tx2">
                    <a:lumMod val="90000"/>
                    <a:lumOff val="10000"/>
                  </a:schemeClr>
                </a:solidFill>
              </a:rPr>
              <a:t>Where Will the Money Go?</a:t>
            </a:r>
            <a:r>
              <a:rPr lang="en-US" sz="3600" b="1"/>
              <a:t> </a:t>
            </a:r>
          </a:p>
        </p:txBody>
      </p:sp>
      <p:sp>
        <p:nvSpPr>
          <p:cNvPr id="4" name="Text Placeholder 3">
            <a:extLst>
              <a:ext uri="{FF2B5EF4-FFF2-40B4-BE49-F238E27FC236}">
                <a16:creationId xmlns:a16="http://schemas.microsoft.com/office/drawing/2014/main" id="{A36AFE5C-CC7D-EBD2-24FC-0ADB3032975C}"/>
              </a:ext>
            </a:extLst>
          </p:cNvPr>
          <p:cNvSpPr>
            <a:spLocks noGrp="1"/>
          </p:cNvSpPr>
          <p:nvPr>
            <p:ph type="body" sz="half" idx="2"/>
          </p:nvPr>
        </p:nvSpPr>
        <p:spPr>
          <a:xfrm>
            <a:off x="603015" y="2173371"/>
            <a:ext cx="6378806" cy="3843666"/>
          </a:xfrm>
        </p:spPr>
        <p:txBody>
          <a:bodyPr vert="horz" lIns="91440" tIns="45720" rIns="91440" bIns="45720" rtlCol="0" anchor="t">
            <a:normAutofit/>
          </a:bodyPr>
          <a:lstStyle/>
          <a:p>
            <a:r>
              <a:rPr lang="en-US" sz="2800"/>
              <a:t>Formula Grants</a:t>
            </a:r>
          </a:p>
          <a:p>
            <a:endParaRPr lang="en-US" sz="2800"/>
          </a:p>
          <a:p>
            <a:r>
              <a:rPr lang="en-US" sz="2800"/>
              <a:t>Improvement Grants including component for pre-petition legal representation</a:t>
            </a:r>
          </a:p>
          <a:p>
            <a:pPr indent="-228600">
              <a:buFont typeface="Arial" panose="020B0604020202020204" pitchFamily="34" charset="0"/>
              <a:buChar char="•"/>
            </a:pPr>
            <a:endParaRPr lang="en-US" sz="2800"/>
          </a:p>
          <a:p>
            <a:r>
              <a:rPr lang="en-US" sz="2800"/>
              <a:t>5 additional TIDC staff</a:t>
            </a:r>
          </a:p>
        </p:txBody>
      </p:sp>
      <p:pic>
        <p:nvPicPr>
          <p:cNvPr id="17" name="Picture Placeholder 16" descr="Person helping baby walk">
            <a:extLst>
              <a:ext uri="{FF2B5EF4-FFF2-40B4-BE49-F238E27FC236}">
                <a16:creationId xmlns:a16="http://schemas.microsoft.com/office/drawing/2014/main" id="{610C5464-DAF9-D5D8-7DF2-1DD991E8DED5}"/>
              </a:ext>
            </a:extLst>
          </p:cNvPr>
          <p:cNvPicPr>
            <a:picLocks noGrp="1" noChangeAspect="1"/>
          </p:cNvPicPr>
          <p:nvPr>
            <p:ph type="pic" idx="1"/>
          </p:nvPr>
        </p:nvPicPr>
        <p:blipFill rotWithShape="1">
          <a:blip r:embed="rId2"/>
          <a:srcRect l="9601" r="3236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65706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building with a domed roof&#10;&#10;Description automatically generated with low confidence">
            <a:extLst>
              <a:ext uri="{FF2B5EF4-FFF2-40B4-BE49-F238E27FC236}">
                <a16:creationId xmlns:a16="http://schemas.microsoft.com/office/drawing/2014/main" id="{9F0F9903-82CA-F916-C923-C2519848E55D}"/>
              </a:ext>
            </a:extLst>
          </p:cNvPr>
          <p:cNvPicPr>
            <a:picLocks noGrp="1" noChangeAspect="1"/>
          </p:cNvPicPr>
          <p:nvPr>
            <p:ph type="pic" sz="quarter" idx="10"/>
          </p:nvPr>
        </p:nvPicPr>
        <p:blipFill>
          <a:blip r:embed="rId2"/>
          <a:srcRect l="27004" r="27004"/>
          <a:stretch>
            <a:fillRect/>
          </a:stretch>
        </p:blipFill>
        <p:spPr/>
      </p:pic>
      <p:sp>
        <p:nvSpPr>
          <p:cNvPr id="3" name="Title 2">
            <a:extLst>
              <a:ext uri="{FF2B5EF4-FFF2-40B4-BE49-F238E27FC236}">
                <a16:creationId xmlns:a16="http://schemas.microsoft.com/office/drawing/2014/main" id="{8E8C9F8F-18CE-34FE-0E38-506E808A895C}"/>
              </a:ext>
            </a:extLst>
          </p:cNvPr>
          <p:cNvSpPr>
            <a:spLocks noGrp="1"/>
          </p:cNvSpPr>
          <p:nvPr>
            <p:ph type="title"/>
          </p:nvPr>
        </p:nvSpPr>
        <p:spPr>
          <a:xfrm>
            <a:off x="5024387" y="1680241"/>
            <a:ext cx="6833937" cy="2774071"/>
          </a:xfrm>
        </p:spPr>
        <p:txBody>
          <a:bodyPr>
            <a:noAutofit/>
          </a:bodyPr>
          <a:lstStyle/>
          <a:p>
            <a:r>
              <a:rPr lang="en-US" sz="4000">
                <a:latin typeface="Anton" pitchFamily="2" charset="77"/>
              </a:rPr>
              <a:t>Exceptional Item #4:</a:t>
            </a:r>
            <a:br>
              <a:rPr lang="en-US" sz="4000">
                <a:latin typeface="Anton" pitchFamily="2" charset="77"/>
              </a:rPr>
            </a:br>
            <a:r>
              <a:rPr lang="en-US" sz="4000">
                <a:latin typeface="Anton" pitchFamily="2" charset="77"/>
              </a:rPr>
              <a:t> </a:t>
            </a:r>
            <a:br>
              <a:rPr lang="en-US" sz="4000">
                <a:latin typeface="Anton" pitchFamily="2" charset="77"/>
              </a:rPr>
            </a:br>
            <a:r>
              <a:rPr lang="en-US" sz="4000">
                <a:latin typeface="Anton" pitchFamily="2" charset="77"/>
              </a:rPr>
              <a:t>$35 million to </a:t>
            </a:r>
            <a:r>
              <a:rPr lang="en-US" sz="3600">
                <a:latin typeface="Anton" pitchFamily="2" charset="77"/>
              </a:rPr>
              <a:t>Increase Public Defense Capacity through New and Expanded Public Defender Offices</a:t>
            </a:r>
          </a:p>
        </p:txBody>
      </p:sp>
      <p:sp>
        <p:nvSpPr>
          <p:cNvPr id="7" name="Freeform 12">
            <a:extLst>
              <a:ext uri="{FF2B5EF4-FFF2-40B4-BE49-F238E27FC236}">
                <a16:creationId xmlns:a16="http://schemas.microsoft.com/office/drawing/2014/main" id="{24523FE5-97B7-A5D5-A70A-13781EAC65DB}"/>
              </a:ext>
            </a:extLst>
          </p:cNvPr>
          <p:cNvSpPr/>
          <p:nvPr/>
        </p:nvSpPr>
        <p:spPr>
          <a:xfrm>
            <a:off x="5531912"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0E3B70D3-109B-CB13-6F21-1846B899D0EF}"/>
              </a:ext>
            </a:extLst>
          </p:cNvPr>
          <p:cNvSpPr/>
          <p:nvPr/>
        </p:nvSpPr>
        <p:spPr>
          <a:xfrm>
            <a:off x="5867400"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5C77CBDD-1684-C1D7-A9FE-577B54DDC6AD}"/>
              </a:ext>
            </a:extLst>
          </p:cNvPr>
          <p:cNvSpPr/>
          <p:nvPr/>
        </p:nvSpPr>
        <p:spPr>
          <a:xfrm>
            <a:off x="5284269" y="4454312"/>
            <a:ext cx="1357163" cy="598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4">
            <a:extLst>
              <a:ext uri="{FF2B5EF4-FFF2-40B4-BE49-F238E27FC236}">
                <a16:creationId xmlns:a16="http://schemas.microsoft.com/office/drawing/2014/main" id="{70B6F72E-1F48-8F62-6CAD-3DD97774D419}"/>
              </a:ext>
            </a:extLst>
          </p:cNvPr>
          <p:cNvSpPr/>
          <p:nvPr/>
        </p:nvSpPr>
        <p:spPr>
          <a:xfrm>
            <a:off x="6202890" y="5597974"/>
            <a:ext cx="228600" cy="228600"/>
          </a:xfrm>
          <a:prstGeom prst="ellipse">
            <a:avLst/>
          </a:prstGeom>
          <a:solidFill>
            <a:schemeClr val="tx2">
              <a:lumMod val="25000"/>
              <a:lumOff val="75000"/>
            </a:schemeClr>
          </a:solidFill>
        </p:spPr>
        <p:txBody>
          <a:bodyPr/>
          <a:lstStyle/>
          <a:p>
            <a:endParaRPr lang="en-US"/>
          </a:p>
        </p:txBody>
      </p:sp>
    </p:spTree>
    <p:extLst>
      <p:ext uri="{BB962C8B-B14F-4D97-AF65-F5344CB8AC3E}">
        <p14:creationId xmlns:p14="http://schemas.microsoft.com/office/powerpoint/2010/main" val="60233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large building with a domed roof&#10;&#10;Description automatically generated with low confidence">
            <a:extLst>
              <a:ext uri="{FF2B5EF4-FFF2-40B4-BE49-F238E27FC236}">
                <a16:creationId xmlns:a16="http://schemas.microsoft.com/office/drawing/2014/main" id="{9F0F9903-82CA-F916-C923-C2519848E55D}"/>
              </a:ext>
            </a:extLst>
          </p:cNvPr>
          <p:cNvPicPr>
            <a:picLocks noGrp="1" noChangeAspect="1"/>
          </p:cNvPicPr>
          <p:nvPr>
            <p:ph type="pic" sz="quarter" idx="10"/>
          </p:nvPr>
        </p:nvPicPr>
        <p:blipFill>
          <a:blip r:embed="rId2"/>
          <a:srcRect l="27004" r="27004"/>
          <a:stretch>
            <a:fillRect/>
          </a:stretch>
        </p:blipFill>
        <p:spPr/>
      </p:pic>
      <p:sp>
        <p:nvSpPr>
          <p:cNvPr id="3" name="Title 2">
            <a:extLst>
              <a:ext uri="{FF2B5EF4-FFF2-40B4-BE49-F238E27FC236}">
                <a16:creationId xmlns:a16="http://schemas.microsoft.com/office/drawing/2014/main" id="{8E8C9F8F-18CE-34FE-0E38-506E808A895C}"/>
              </a:ext>
            </a:extLst>
          </p:cNvPr>
          <p:cNvSpPr>
            <a:spLocks noGrp="1"/>
          </p:cNvSpPr>
          <p:nvPr>
            <p:ph type="title"/>
          </p:nvPr>
        </p:nvSpPr>
        <p:spPr>
          <a:xfrm>
            <a:off x="5061457" y="1853513"/>
            <a:ext cx="6833937" cy="1785253"/>
          </a:xfrm>
        </p:spPr>
        <p:txBody>
          <a:bodyPr>
            <a:noAutofit/>
          </a:bodyPr>
          <a:lstStyle/>
          <a:p>
            <a:r>
              <a:rPr lang="en-US" sz="4000">
                <a:latin typeface="Anton"/>
              </a:rPr>
              <a:t>Rural Public Defense Needs Assessment</a:t>
            </a:r>
            <a:endParaRPr lang="en-US" sz="3600">
              <a:latin typeface="Anton"/>
            </a:endParaRPr>
          </a:p>
        </p:txBody>
      </p:sp>
      <p:sp>
        <p:nvSpPr>
          <p:cNvPr id="7" name="Freeform 12">
            <a:extLst>
              <a:ext uri="{FF2B5EF4-FFF2-40B4-BE49-F238E27FC236}">
                <a16:creationId xmlns:a16="http://schemas.microsoft.com/office/drawing/2014/main" id="{24523FE5-97B7-A5D5-A70A-13781EAC65DB}"/>
              </a:ext>
            </a:extLst>
          </p:cNvPr>
          <p:cNvSpPr/>
          <p:nvPr/>
        </p:nvSpPr>
        <p:spPr>
          <a:xfrm>
            <a:off x="5531912"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0E3B70D3-109B-CB13-6F21-1846B899D0EF}"/>
              </a:ext>
            </a:extLst>
          </p:cNvPr>
          <p:cNvSpPr/>
          <p:nvPr/>
        </p:nvSpPr>
        <p:spPr>
          <a:xfrm>
            <a:off x="5867400" y="5597974"/>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5C77CBDD-1684-C1D7-A9FE-577B54DDC6AD}"/>
              </a:ext>
            </a:extLst>
          </p:cNvPr>
          <p:cNvSpPr/>
          <p:nvPr/>
        </p:nvSpPr>
        <p:spPr>
          <a:xfrm>
            <a:off x="5284269" y="4454312"/>
            <a:ext cx="1357163" cy="598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4">
            <a:extLst>
              <a:ext uri="{FF2B5EF4-FFF2-40B4-BE49-F238E27FC236}">
                <a16:creationId xmlns:a16="http://schemas.microsoft.com/office/drawing/2014/main" id="{8D8E69DF-CD7D-3476-9B69-EC7FC8FE04A6}"/>
              </a:ext>
            </a:extLst>
          </p:cNvPr>
          <p:cNvSpPr/>
          <p:nvPr/>
        </p:nvSpPr>
        <p:spPr>
          <a:xfrm>
            <a:off x="6202888" y="5597974"/>
            <a:ext cx="228600" cy="228600"/>
          </a:xfrm>
          <a:prstGeom prst="ellipse">
            <a:avLst/>
          </a:prstGeom>
          <a:solidFill>
            <a:schemeClr val="tx2">
              <a:lumMod val="25000"/>
              <a:lumOff val="75000"/>
            </a:schemeClr>
          </a:solidFill>
        </p:spPr>
        <p:txBody>
          <a:bodyPr/>
          <a:lstStyle/>
          <a:p>
            <a:endParaRPr lang="en-US"/>
          </a:p>
        </p:txBody>
      </p:sp>
    </p:spTree>
    <p:extLst>
      <p:ext uri="{BB962C8B-B14F-4D97-AF65-F5344CB8AC3E}">
        <p14:creationId xmlns:p14="http://schemas.microsoft.com/office/powerpoint/2010/main" val="852541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BB0EAA-09F9-916C-E6E0-7A6C19A175EA}"/>
              </a:ext>
            </a:extLst>
          </p:cNvPr>
          <p:cNvSpPr>
            <a:spLocks noGrp="1"/>
          </p:cNvSpPr>
          <p:nvPr>
            <p:ph type="body" sz="quarter" idx="13"/>
          </p:nvPr>
        </p:nvSpPr>
        <p:spPr>
          <a:xfrm>
            <a:off x="6678487" y="265290"/>
            <a:ext cx="5389465" cy="6220570"/>
          </a:xfrm>
        </p:spPr>
        <p:txBody>
          <a:bodyPr vert="horz" lIns="91440" tIns="45720" rIns="91440" bIns="45720" rtlCol="0" anchor="t">
            <a:normAutofit fontScale="92500" lnSpcReduction="10000"/>
          </a:bodyPr>
          <a:lstStyle/>
          <a:p>
            <a:pPr algn="ctr">
              <a:lnSpc>
                <a:spcPct val="150000"/>
              </a:lnSpc>
            </a:pPr>
            <a:r>
              <a:rPr lang="en-US" sz="3500" cap="all">
                <a:latin typeface="Anton" pitchFamily="2" charset="77"/>
              </a:rPr>
              <a:t>Public Defense Offices</a:t>
            </a:r>
          </a:p>
          <a:p>
            <a:pPr marL="342900" indent="-342900">
              <a:buFont typeface="Arial" panose="020B0604020202020204" pitchFamily="34" charset="0"/>
              <a:buChar char="•"/>
            </a:pPr>
            <a:endParaRPr lang="en-US">
              <a:latin typeface="Aptos SemiBold" panose="020B0004020202020204" pitchFamily="34" charset="0"/>
            </a:endParaRPr>
          </a:p>
          <a:p>
            <a:pPr marL="342900" indent="-342900">
              <a:buFont typeface="Arial" panose="020B0604020202020204" pitchFamily="34" charset="0"/>
              <a:buChar char="•"/>
            </a:pPr>
            <a:r>
              <a:rPr lang="en-US">
                <a:latin typeface="Aptos SemiBold" panose="020B0004020202020204" pitchFamily="34" charset="0"/>
              </a:rPr>
              <a:t>Serve over 80 counties across the state</a:t>
            </a:r>
            <a:br>
              <a:rPr lang="en-US">
                <a:latin typeface="Aptos SemiBold" panose="020B0004020202020204" pitchFamily="34" charset="0"/>
              </a:rPr>
            </a:br>
            <a:endParaRPr lang="en-US">
              <a:latin typeface="Aptos SemiBold" panose="020B0004020202020204" pitchFamily="34" charset="0"/>
            </a:endParaRPr>
          </a:p>
          <a:p>
            <a:pPr marL="342900" indent="-342900">
              <a:buFont typeface="Arial" panose="020B0604020202020204" pitchFamily="34" charset="0"/>
              <a:buChar char="•"/>
            </a:pPr>
            <a:r>
              <a:rPr lang="en-US">
                <a:latin typeface="Aptos SemiBold" panose="020B0004020202020204" pitchFamily="34" charset="0"/>
              </a:rPr>
              <a:t>Incl. rural regional public defender offices, single-county public defender offices, and managed assigned counsel programs</a:t>
            </a:r>
            <a:br>
              <a:rPr lang="en-US">
                <a:latin typeface="Aptos SemiBold" panose="020B0004020202020204" pitchFamily="34" charset="0"/>
              </a:rPr>
            </a:br>
            <a:endParaRPr lang="en-US">
              <a:latin typeface="Aptos SemiBold" panose="020B0004020202020204" pitchFamily="34" charset="0"/>
            </a:endParaRPr>
          </a:p>
          <a:p>
            <a:pPr marL="342900" indent="-342900">
              <a:buFont typeface="Arial" panose="020B0604020202020204" pitchFamily="34" charset="0"/>
              <a:buChar char="•"/>
            </a:pPr>
            <a:r>
              <a:rPr lang="en-US">
                <a:latin typeface="Aptos SemiBold" panose="020B0004020202020204" pitchFamily="34" charset="0"/>
              </a:rPr>
              <a:t>3 statewide offices</a:t>
            </a:r>
          </a:p>
          <a:p>
            <a:pPr marL="1028700" lvl="1"/>
            <a:r>
              <a:rPr lang="en-US">
                <a:latin typeface="Aptos SemiBold" panose="020B0004020202020204" pitchFamily="34" charset="0"/>
              </a:rPr>
              <a:t>RPDO-Capital Cases</a:t>
            </a:r>
          </a:p>
          <a:p>
            <a:pPr marL="1028700" lvl="1"/>
            <a:r>
              <a:rPr lang="en-US">
                <a:latin typeface="Aptos SemiBold" panose="020B0004020202020204" pitchFamily="34" charset="0"/>
              </a:rPr>
              <a:t>Office of Capital &amp; Forensic Writs</a:t>
            </a:r>
          </a:p>
          <a:p>
            <a:pPr marL="1028700" lvl="1"/>
            <a:r>
              <a:rPr lang="en-US">
                <a:latin typeface="Aptos SemiBold" panose="020B0004020202020204" pitchFamily="34" charset="0"/>
              </a:rPr>
              <a:t>State Counsel for Offenders</a:t>
            </a:r>
          </a:p>
        </p:txBody>
      </p:sp>
      <p:sp>
        <p:nvSpPr>
          <p:cNvPr id="7" name="Freeform 12">
            <a:extLst>
              <a:ext uri="{FF2B5EF4-FFF2-40B4-BE49-F238E27FC236}">
                <a16:creationId xmlns:a16="http://schemas.microsoft.com/office/drawing/2014/main" id="{8C99618B-4D98-BF40-F1BF-DD17082DF85F}"/>
              </a:ext>
            </a:extLst>
          </p:cNvPr>
          <p:cNvSpPr/>
          <p:nvPr/>
        </p:nvSpPr>
        <p:spPr>
          <a:xfrm>
            <a:off x="10675377" y="6022109"/>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3">
            <a:extLst>
              <a:ext uri="{FF2B5EF4-FFF2-40B4-BE49-F238E27FC236}">
                <a16:creationId xmlns:a16="http://schemas.microsoft.com/office/drawing/2014/main" id="{B626A215-C650-3FC2-E530-5BDCB1980254}"/>
              </a:ext>
            </a:extLst>
          </p:cNvPr>
          <p:cNvSpPr/>
          <p:nvPr/>
        </p:nvSpPr>
        <p:spPr>
          <a:xfrm>
            <a:off x="11010865" y="6022109"/>
            <a:ext cx="228600" cy="228600"/>
          </a:xfrm>
          <a:custGeom>
            <a:avLst/>
            <a:gdLst/>
            <a:ahLst/>
            <a:cxnLst/>
            <a:rect l="l" t="t" r="r" b="b"/>
            <a:pathLst>
              <a:path w="284175" h="284175">
                <a:moveTo>
                  <a:pt x="0" y="0"/>
                </a:moveTo>
                <a:lnTo>
                  <a:pt x="284175" y="0"/>
                </a:lnTo>
                <a:lnTo>
                  <a:pt x="284175" y="284175"/>
                </a:lnTo>
                <a:lnTo>
                  <a:pt x="0" y="284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2EBA43A0-6239-D963-42A8-A16E7C85BCC8}"/>
              </a:ext>
            </a:extLst>
          </p:cNvPr>
          <p:cNvSpPr txBox="1"/>
          <p:nvPr/>
        </p:nvSpPr>
        <p:spPr>
          <a:xfrm>
            <a:off x="5544152" y="3994484"/>
            <a:ext cx="184731" cy="369332"/>
          </a:xfrm>
          <a:prstGeom prst="rect">
            <a:avLst/>
          </a:prstGeom>
          <a:noFill/>
        </p:spPr>
        <p:txBody>
          <a:bodyPr wrap="none" rtlCol="0">
            <a:spAutoFit/>
          </a:bodyPr>
          <a:lstStyle/>
          <a:p>
            <a:endParaRPr lang="en-US"/>
          </a:p>
        </p:txBody>
      </p:sp>
      <p:sp>
        <p:nvSpPr>
          <p:cNvPr id="10" name="Freeform 14">
            <a:extLst>
              <a:ext uri="{FF2B5EF4-FFF2-40B4-BE49-F238E27FC236}">
                <a16:creationId xmlns:a16="http://schemas.microsoft.com/office/drawing/2014/main" id="{ED4C8CA8-B605-4116-3F0C-1AD929CCCF53}"/>
              </a:ext>
            </a:extLst>
          </p:cNvPr>
          <p:cNvSpPr/>
          <p:nvPr/>
        </p:nvSpPr>
        <p:spPr>
          <a:xfrm>
            <a:off x="11346353" y="6022109"/>
            <a:ext cx="228600" cy="228600"/>
          </a:xfrm>
          <a:prstGeom prst="ellipse">
            <a:avLst/>
          </a:prstGeom>
          <a:solidFill>
            <a:schemeClr val="tx2">
              <a:lumMod val="25000"/>
              <a:lumOff val="75000"/>
            </a:schemeClr>
          </a:solidFill>
        </p:spPr>
        <p:txBody>
          <a:bodyPr/>
          <a:lstStyle/>
          <a:p>
            <a:endParaRPr lang="en-US"/>
          </a:p>
        </p:txBody>
      </p:sp>
      <p:pic>
        <p:nvPicPr>
          <p:cNvPr id="15" name="Picture Placeholder 14" descr="A map of texas with different colored squares&#10;&#10;Description automatically generated">
            <a:extLst>
              <a:ext uri="{FF2B5EF4-FFF2-40B4-BE49-F238E27FC236}">
                <a16:creationId xmlns:a16="http://schemas.microsoft.com/office/drawing/2014/main" id="{9C096600-474A-DFED-1468-48E088E47AD9}"/>
              </a:ext>
            </a:extLst>
          </p:cNvPr>
          <p:cNvPicPr>
            <a:picLocks noGrp="1" noChangeAspect="1"/>
          </p:cNvPicPr>
          <p:nvPr>
            <p:ph type="pic" sz="quarter" idx="15"/>
          </p:nvPr>
        </p:nvPicPr>
        <p:blipFill rotWithShape="1">
          <a:blip r:embed="rId6"/>
          <a:srcRect l="2450" t="14704" r="32952" b="4336"/>
          <a:stretch/>
        </p:blipFill>
        <p:spPr>
          <a:xfrm>
            <a:off x="124048" y="666639"/>
            <a:ext cx="5767597" cy="5584070"/>
          </a:xfrm>
        </p:spPr>
      </p:pic>
    </p:spTree>
    <p:extLst>
      <p:ext uri="{BB962C8B-B14F-4D97-AF65-F5344CB8AC3E}">
        <p14:creationId xmlns:p14="http://schemas.microsoft.com/office/powerpoint/2010/main" val="2091004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324BCFE-1DFD-FEB5-52F1-B0886176D7E5}"/>
              </a:ext>
            </a:extLst>
          </p:cNvPr>
          <p:cNvSpPr>
            <a:spLocks noGrp="1"/>
          </p:cNvSpPr>
          <p:nvPr>
            <p:ph type="title"/>
          </p:nvPr>
        </p:nvSpPr>
        <p:spPr>
          <a:xfrm>
            <a:off x="479394" y="1070800"/>
            <a:ext cx="3939688" cy="5583126"/>
          </a:xfrm>
        </p:spPr>
        <p:txBody>
          <a:bodyPr>
            <a:normAutofit/>
          </a:bodyPr>
          <a:lstStyle/>
          <a:p>
            <a:pPr algn="r"/>
            <a:r>
              <a:rPr lang="en-US" sz="8000">
                <a:latin typeface="Anton" pitchFamily="2" charset="77"/>
              </a:rPr>
              <a:t>Funds Needed to Build Capacity</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4A539F0-61E9-EC52-92A9-C848FFE9345C}"/>
              </a:ext>
            </a:extLst>
          </p:cNvPr>
          <p:cNvGraphicFramePr>
            <a:graphicFrameLocks noGrp="1"/>
          </p:cNvGraphicFramePr>
          <p:nvPr>
            <p:ph idx="1"/>
            <p:extLst>
              <p:ext uri="{D42A27DB-BD31-4B8C-83A1-F6EECF244321}">
                <p14:modId xmlns:p14="http://schemas.microsoft.com/office/powerpoint/2010/main" val="1270918272"/>
              </p:ext>
            </p:extLst>
          </p:nvPr>
        </p:nvGraphicFramePr>
        <p:xfrm>
          <a:off x="5108535" y="849086"/>
          <a:ext cx="6245265" cy="5811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8308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1859DE-2D80-A454-E859-01D3E9B11EE2}"/>
              </a:ext>
            </a:extLst>
          </p:cNvPr>
          <p:cNvSpPr/>
          <p:nvPr/>
        </p:nvSpPr>
        <p:spPr>
          <a:xfrm>
            <a:off x="0" y="0"/>
            <a:ext cx="12191999" cy="1590742"/>
          </a:xfrm>
          <a:prstGeom prst="rect">
            <a:avLst/>
          </a:prstGeom>
          <a:gradFill flip="none" rotWithShape="1">
            <a:gsLst>
              <a:gs pos="2000">
                <a:schemeClr val="accent1">
                  <a:lumMod val="25000"/>
                </a:schemeClr>
              </a:gs>
              <a:gs pos="81000">
                <a:schemeClr val="accent1">
                  <a:lumMod val="75000"/>
                </a:schemeClr>
              </a:gs>
              <a:gs pos="54000">
                <a:schemeClr val="accent1">
                  <a:lumMod val="65000"/>
                </a:schemeClr>
              </a:gs>
              <a:gs pos="31000">
                <a:schemeClr val="accent1">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0B57D-89AF-E05B-9DC1-A67B277E2E4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TIDC’s FY 26-27 LAR Exceptional Items</a:t>
            </a:r>
          </a:p>
        </p:txBody>
      </p:sp>
      <p:sp>
        <p:nvSpPr>
          <p:cNvPr id="3" name="Content Placeholder 2">
            <a:extLst>
              <a:ext uri="{FF2B5EF4-FFF2-40B4-BE49-F238E27FC236}">
                <a16:creationId xmlns:a16="http://schemas.microsoft.com/office/drawing/2014/main" id="{DD8B9DF4-6CD3-3E0A-1A97-D8166F0A0474}"/>
              </a:ext>
            </a:extLst>
          </p:cNvPr>
          <p:cNvSpPr>
            <a:spLocks noGrp="1"/>
          </p:cNvSpPr>
          <p:nvPr>
            <p:ph idx="1"/>
          </p:nvPr>
        </p:nvSpPr>
        <p:spPr>
          <a:xfrm>
            <a:off x="456107" y="2010381"/>
            <a:ext cx="10933642" cy="4478653"/>
          </a:xfrm>
        </p:spPr>
        <p:txBody>
          <a:bodyPr anchor="ctr">
            <a:noAutofit/>
          </a:bodyPr>
          <a:lstStyle/>
          <a:p>
            <a:pPr marL="914400" lvl="1" indent="-457200">
              <a:spcAft>
                <a:spcPts val="600"/>
              </a:spcAft>
              <a:buFont typeface="+mj-lt"/>
              <a:buAutoNum type="arabicPeriod"/>
            </a:pPr>
            <a:r>
              <a:rPr lang="en-US" sz="2000" b="1" dirty="0"/>
              <a:t>Appropriate $12 Million </a:t>
            </a:r>
            <a:r>
              <a:rPr lang="en-US" sz="2000" dirty="0"/>
              <a:t>in General Revenue (GR) to address funding shortfall in the Fair Defense Account.</a:t>
            </a:r>
          </a:p>
          <a:p>
            <a:pPr marL="914400" lvl="1" indent="-457200">
              <a:spcAft>
                <a:spcPts val="600"/>
              </a:spcAft>
              <a:buFont typeface="+mj-lt"/>
              <a:buAutoNum type="arabicPeriod"/>
            </a:pPr>
            <a:r>
              <a:rPr lang="en-US" sz="2000" b="1" dirty="0"/>
              <a:t>Appropriate $8,941,793 </a:t>
            </a:r>
            <a:r>
              <a:rPr lang="en-US" sz="2000" dirty="0"/>
              <a:t>in GR to reduce attorney shortages through a “pipeline program” consisting of internships, fellowships and loan repayment or scholarships for attorneys working in high need areas, which includes 1 FTE to implement and operate the program. Reduce Attorney Shortages through Internships, Fellowships, and Student Loan Repayment: </a:t>
            </a:r>
          </a:p>
          <a:p>
            <a:pPr marL="914400" lvl="1" indent="-457200">
              <a:spcAft>
                <a:spcPts val="600"/>
              </a:spcAft>
              <a:buFont typeface="+mj-lt"/>
              <a:buAutoNum type="arabicPeriod"/>
            </a:pPr>
            <a:r>
              <a:rPr lang="en-US" sz="2000" b="1" dirty="0"/>
              <a:t>Appropriate $47,548,803 </a:t>
            </a:r>
            <a:r>
              <a:rPr lang="en-US" sz="2000" dirty="0"/>
              <a:t>in GR to operate TIDC’s Family Protection Representation program, which includes funds for grants to counties and 5 FTEs to implement and operate the program.</a:t>
            </a:r>
          </a:p>
          <a:p>
            <a:pPr marL="914400" lvl="1" indent="-457200">
              <a:spcAft>
                <a:spcPts val="600"/>
              </a:spcAft>
              <a:buFont typeface="+mj-lt"/>
              <a:buAutoNum type="arabicPeriod"/>
            </a:pPr>
            <a:r>
              <a:rPr lang="en-US" sz="2000" b="1" dirty="0"/>
              <a:t>Appropriate $35 million </a:t>
            </a:r>
            <a:r>
              <a:rPr lang="en-US" sz="2000" dirty="0"/>
              <a:t>in GR to increase TIDC’s capacity to fund new and expanded public defense offices.</a:t>
            </a:r>
          </a:p>
        </p:txBody>
      </p:sp>
    </p:spTree>
    <p:extLst>
      <p:ext uri="{BB962C8B-B14F-4D97-AF65-F5344CB8AC3E}">
        <p14:creationId xmlns:p14="http://schemas.microsoft.com/office/powerpoint/2010/main" val="616073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71933F-BE7C-A629-9D52-93D297300A59}"/>
              </a:ext>
            </a:extLst>
          </p:cNvPr>
          <p:cNvSpPr>
            <a:spLocks noGrp="1"/>
          </p:cNvSpPr>
          <p:nvPr>
            <p:ph idx="1"/>
          </p:nvPr>
        </p:nvSpPr>
        <p:spPr>
          <a:xfrm>
            <a:off x="838200" y="624390"/>
            <a:ext cx="10515600" cy="1640832"/>
          </a:xfrm>
        </p:spPr>
        <p:txBody>
          <a:bodyPr>
            <a:normAutofit lnSpcReduction="10000"/>
          </a:bodyPr>
          <a:lstStyle/>
          <a:p>
            <a:pPr marL="0" indent="0">
              <a:buNone/>
            </a:pPr>
            <a:endParaRPr lang="en-US" dirty="0"/>
          </a:p>
          <a:p>
            <a:pPr marL="0" indent="0" algn="ctr">
              <a:buNone/>
            </a:pPr>
            <a:r>
              <a:rPr lang="en-US" sz="8000" dirty="0">
                <a:latin typeface="Anton" pitchFamily="2" charset="0"/>
              </a:rPr>
              <a:t>Questions?</a:t>
            </a:r>
          </a:p>
        </p:txBody>
      </p:sp>
      <p:grpSp>
        <p:nvGrpSpPr>
          <p:cNvPr id="10" name="Group 9">
            <a:extLst>
              <a:ext uri="{FF2B5EF4-FFF2-40B4-BE49-F238E27FC236}">
                <a16:creationId xmlns:a16="http://schemas.microsoft.com/office/drawing/2014/main" id="{E86AB627-727F-0934-5906-2FB0184BFC7E}"/>
              </a:ext>
            </a:extLst>
          </p:cNvPr>
          <p:cNvGrpSpPr/>
          <p:nvPr/>
        </p:nvGrpSpPr>
        <p:grpSpPr>
          <a:xfrm>
            <a:off x="1602051" y="2932834"/>
            <a:ext cx="3641432" cy="2701637"/>
            <a:chOff x="610300" y="3002971"/>
            <a:chExt cx="3641432" cy="2701637"/>
          </a:xfrm>
        </p:grpSpPr>
        <p:pic>
          <p:nvPicPr>
            <p:cNvPr id="6" name="Picture 5" descr="Qr code&#10;&#10;Description automatically generated">
              <a:extLst>
                <a:ext uri="{FF2B5EF4-FFF2-40B4-BE49-F238E27FC236}">
                  <a16:creationId xmlns:a16="http://schemas.microsoft.com/office/drawing/2014/main" id="{5FD1AD9C-F757-9140-96A1-829979FE9E2A}"/>
                </a:ext>
              </a:extLst>
            </p:cNvPr>
            <p:cNvPicPr>
              <a:picLocks noChangeAspect="1"/>
            </p:cNvPicPr>
            <p:nvPr/>
          </p:nvPicPr>
          <p:blipFill rotWithShape="1">
            <a:blip r:embed="rId2"/>
            <a:srcRect l="31414" t="29242" r="31313" b="33182"/>
            <a:stretch/>
          </p:blipFill>
          <p:spPr>
            <a:xfrm>
              <a:off x="1523991" y="3875808"/>
              <a:ext cx="1814050" cy="1828800"/>
            </a:xfrm>
            <a:prstGeom prst="rect">
              <a:avLst/>
            </a:prstGeom>
          </p:spPr>
        </p:pic>
        <p:sp>
          <p:nvSpPr>
            <p:cNvPr id="7" name="Content Placeholder 2">
              <a:extLst>
                <a:ext uri="{FF2B5EF4-FFF2-40B4-BE49-F238E27FC236}">
                  <a16:creationId xmlns:a16="http://schemas.microsoft.com/office/drawing/2014/main" id="{54BAE3EC-8B19-3562-7997-E6D0FA03F678}"/>
                </a:ext>
              </a:extLst>
            </p:cNvPr>
            <p:cNvSpPr txBox="1">
              <a:spLocks/>
            </p:cNvSpPr>
            <p:nvPr/>
          </p:nvSpPr>
          <p:spPr>
            <a:xfrm>
              <a:off x="610300" y="3002971"/>
              <a:ext cx="3641432" cy="6935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t>Read TIDC’s Legislative Appropriation Request here:</a:t>
              </a:r>
            </a:p>
          </p:txBody>
        </p:sp>
      </p:grpSp>
      <p:sp>
        <p:nvSpPr>
          <p:cNvPr id="9" name="Content Placeholder 2">
            <a:extLst>
              <a:ext uri="{FF2B5EF4-FFF2-40B4-BE49-F238E27FC236}">
                <a16:creationId xmlns:a16="http://schemas.microsoft.com/office/drawing/2014/main" id="{5421CD17-CDC9-C1B4-9458-523C9ED77748}"/>
              </a:ext>
            </a:extLst>
          </p:cNvPr>
          <p:cNvSpPr txBox="1">
            <a:spLocks/>
          </p:cNvSpPr>
          <p:nvPr/>
        </p:nvSpPr>
        <p:spPr>
          <a:xfrm>
            <a:off x="6948518" y="2932835"/>
            <a:ext cx="3763822" cy="6935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t>Read TIDC’s Board-Approved Legislative Proposals here:</a:t>
            </a:r>
          </a:p>
        </p:txBody>
      </p:sp>
      <p:pic>
        <p:nvPicPr>
          <p:cNvPr id="13" name="Picture 12" descr="Qr code&#10;&#10;Description automatically generated">
            <a:extLst>
              <a:ext uri="{FF2B5EF4-FFF2-40B4-BE49-F238E27FC236}">
                <a16:creationId xmlns:a16="http://schemas.microsoft.com/office/drawing/2014/main" id="{F9A286F2-A02D-66C7-6D4C-1D6553464A23}"/>
              </a:ext>
            </a:extLst>
          </p:cNvPr>
          <p:cNvPicPr>
            <a:picLocks noChangeAspect="1"/>
          </p:cNvPicPr>
          <p:nvPr/>
        </p:nvPicPr>
        <p:blipFill rotWithShape="1">
          <a:blip r:embed="rId3"/>
          <a:srcRect l="31111" t="31060" r="31162" b="31364"/>
          <a:stretch/>
        </p:blipFill>
        <p:spPr>
          <a:xfrm>
            <a:off x="7912342" y="3805671"/>
            <a:ext cx="1836174" cy="1828800"/>
          </a:xfrm>
          <a:prstGeom prst="rect">
            <a:avLst/>
          </a:prstGeom>
        </p:spPr>
      </p:pic>
    </p:spTree>
    <p:extLst>
      <p:ext uri="{BB962C8B-B14F-4D97-AF65-F5344CB8AC3E}">
        <p14:creationId xmlns:p14="http://schemas.microsoft.com/office/powerpoint/2010/main" val="3347063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Gill Sans MT" panose="020B0502020104020203"/>
            </a:endParaRPr>
          </a:p>
        </p:txBody>
      </p:sp>
      <p:sp>
        <p:nvSpPr>
          <p:cNvPr id="25" name="Rectangle 24">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endParaRPr lang="en-US">
              <a:solidFill>
                <a:srgbClr val="FFFFFF"/>
              </a:solidFill>
              <a:latin typeface="Gill Sans MT" panose="020B0502020104020203"/>
            </a:endParaRPr>
          </a:p>
        </p:txBody>
      </p:sp>
      <p:sp>
        <p:nvSpPr>
          <p:cNvPr id="2" name="Title 1">
            <a:extLst>
              <a:ext uri="{FF2B5EF4-FFF2-40B4-BE49-F238E27FC236}">
                <a16:creationId xmlns:a16="http://schemas.microsoft.com/office/drawing/2014/main" id="{1B4C8AAD-E4BB-40C1-8FF6-E9475CFD8933}"/>
              </a:ext>
            </a:extLst>
          </p:cNvPr>
          <p:cNvSpPr>
            <a:spLocks noGrp="1"/>
          </p:cNvSpPr>
          <p:nvPr>
            <p:ph type="title"/>
          </p:nvPr>
        </p:nvSpPr>
        <p:spPr>
          <a:xfrm>
            <a:off x="2006600" y="2681103"/>
            <a:ext cx="2522980" cy="1495794"/>
          </a:xfrm>
          <a:noFill/>
          <a:ln>
            <a:solidFill>
              <a:schemeClr val="bg1"/>
            </a:solidFill>
          </a:ln>
        </p:spPr>
        <p:txBody>
          <a:bodyPr wrap="square">
            <a:normAutofit/>
          </a:bodyPr>
          <a:lstStyle/>
          <a:p>
            <a:r>
              <a:rPr lang="en-US">
                <a:solidFill>
                  <a:schemeClr val="bg1"/>
                </a:solidFill>
              </a:rPr>
              <a:t>Contact: </a:t>
            </a:r>
          </a:p>
        </p:txBody>
      </p:sp>
      <p:graphicFrame>
        <p:nvGraphicFramePr>
          <p:cNvPr id="19" name="Content Placeholder 2">
            <a:extLst>
              <a:ext uri="{FF2B5EF4-FFF2-40B4-BE49-F238E27FC236}">
                <a16:creationId xmlns:a16="http://schemas.microsoft.com/office/drawing/2014/main" id="{D16485F6-AE1A-6B23-C9EE-BFBD5EB771F3}"/>
              </a:ext>
            </a:extLst>
          </p:cNvPr>
          <p:cNvGraphicFramePr>
            <a:graphicFrameLocks noGrp="1"/>
          </p:cNvGraphicFramePr>
          <p:nvPr>
            <p:ph idx="1"/>
            <p:extLst>
              <p:ext uri="{D42A27DB-BD31-4B8C-83A1-F6EECF244321}">
                <p14:modId xmlns:p14="http://schemas.microsoft.com/office/powerpoint/2010/main" val="2237941824"/>
              </p:ext>
            </p:extLst>
          </p:nvPr>
        </p:nvGraphicFramePr>
        <p:xfrm>
          <a:off x="5738716" y="965200"/>
          <a:ext cx="5411883"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1014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Freeform 2"/>
          <p:cNvSpPr/>
          <p:nvPr/>
        </p:nvSpPr>
        <p:spPr>
          <a:xfrm>
            <a:off x="383823" y="231831"/>
            <a:ext cx="11424356" cy="926298"/>
          </a:xfrm>
          <a:custGeom>
            <a:avLst/>
            <a:gdLst/>
            <a:ahLst/>
            <a:cxnLst/>
            <a:rect l="l" t="t" r="r" b="b"/>
            <a:pathLst>
              <a:path w="17136534" h="1389447">
                <a:moveTo>
                  <a:pt x="0" y="0"/>
                </a:moveTo>
                <a:lnTo>
                  <a:pt x="17136534" y="0"/>
                </a:lnTo>
                <a:lnTo>
                  <a:pt x="17136534" y="1389448"/>
                </a:lnTo>
                <a:lnTo>
                  <a:pt x="0" y="1389448"/>
                </a:lnTo>
                <a:lnTo>
                  <a:pt x="0" y="0"/>
                </a:lnTo>
                <a:close/>
              </a:path>
            </a:pathLst>
          </a:custGeom>
          <a:blipFill>
            <a:blip r:embed="rId2"/>
            <a:stretch>
              <a:fillRect t="-183" b="-183"/>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83823" y="383114"/>
            <a:ext cx="120848" cy="582402"/>
            <a:chOff x="0" y="0"/>
            <a:chExt cx="241696" cy="1164804"/>
          </a:xfrm>
        </p:grpSpPr>
        <p:sp>
          <p:nvSpPr>
            <p:cNvPr id="4" name="Freeform 4"/>
            <p:cNvSpPr/>
            <p:nvPr/>
          </p:nvSpPr>
          <p:spPr>
            <a:xfrm>
              <a:off x="0" y="0"/>
              <a:ext cx="241681" cy="1164844"/>
            </a:xfrm>
            <a:custGeom>
              <a:avLst/>
              <a:gdLst/>
              <a:ahLst/>
              <a:cxnLst/>
              <a:rect l="l" t="t" r="r" b="b"/>
              <a:pathLst>
                <a:path w="241681" h="1164844">
                  <a:moveTo>
                    <a:pt x="0" y="0"/>
                  </a:moveTo>
                  <a:lnTo>
                    <a:pt x="241681" y="0"/>
                  </a:lnTo>
                  <a:lnTo>
                    <a:pt x="241681" y="1164844"/>
                  </a:lnTo>
                  <a:lnTo>
                    <a:pt x="0" y="1164844"/>
                  </a:lnTo>
                  <a:close/>
                </a:path>
              </a:pathLst>
            </a:custGeom>
            <a:solidFill>
              <a:srgbClr val="FFFF00"/>
            </a:solidFill>
          </p:spPr>
          <p:txBody>
            <a:bodyPr/>
            <a:lstStyle/>
            <a:p>
              <a:pPr defTabSz="609630"/>
              <a:endParaRPr lang="en-US" sz="1200">
                <a:solidFill>
                  <a:prstClr val="black"/>
                </a:solidFill>
                <a:latin typeface="Calibri"/>
              </a:endParaRPr>
            </a:p>
          </p:txBody>
        </p:sp>
      </p:grpSp>
      <p:sp>
        <p:nvSpPr>
          <p:cNvPr id="5" name="Freeform 5"/>
          <p:cNvSpPr/>
          <p:nvPr/>
        </p:nvSpPr>
        <p:spPr>
          <a:xfrm>
            <a:off x="264459" y="207095"/>
            <a:ext cx="11663082" cy="6453660"/>
          </a:xfrm>
          <a:custGeom>
            <a:avLst/>
            <a:gdLst/>
            <a:ahLst/>
            <a:cxnLst/>
            <a:rect l="l" t="t" r="r" b="b"/>
            <a:pathLst>
              <a:path w="17494623" h="9680490">
                <a:moveTo>
                  <a:pt x="0" y="0"/>
                </a:moveTo>
                <a:lnTo>
                  <a:pt x="17494624" y="0"/>
                </a:lnTo>
                <a:lnTo>
                  <a:pt x="17494624" y="9680491"/>
                </a:lnTo>
                <a:lnTo>
                  <a:pt x="0" y="9680491"/>
                </a:lnTo>
                <a:lnTo>
                  <a:pt x="0" y="0"/>
                </a:lnTo>
                <a:close/>
              </a:path>
            </a:pathLst>
          </a:custGeom>
          <a:blipFill>
            <a:blip r:embed="rId3"/>
            <a:stretch>
              <a:fillRect t="-68" b="-68"/>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264459" y="2705301"/>
            <a:ext cx="118872" cy="1371600"/>
            <a:chOff x="0" y="0"/>
            <a:chExt cx="237744" cy="2743200"/>
          </a:xfrm>
        </p:grpSpPr>
        <p:sp>
          <p:nvSpPr>
            <p:cNvPr id="7" name="Freeform 7"/>
            <p:cNvSpPr/>
            <p:nvPr/>
          </p:nvSpPr>
          <p:spPr>
            <a:xfrm>
              <a:off x="0" y="0"/>
              <a:ext cx="237744" cy="2743200"/>
            </a:xfrm>
            <a:custGeom>
              <a:avLst/>
              <a:gdLst/>
              <a:ahLst/>
              <a:cxnLst/>
              <a:rect l="l" t="t" r="r" b="b"/>
              <a:pathLst>
                <a:path w="237744" h="2743200">
                  <a:moveTo>
                    <a:pt x="0" y="0"/>
                  </a:moveTo>
                  <a:lnTo>
                    <a:pt x="237744" y="0"/>
                  </a:lnTo>
                  <a:lnTo>
                    <a:pt x="237744" y="2743200"/>
                  </a:lnTo>
                  <a:lnTo>
                    <a:pt x="0" y="2743200"/>
                  </a:lnTo>
                  <a:close/>
                </a:path>
              </a:pathLst>
            </a:custGeom>
            <a:solidFill>
              <a:srgbClr val="E9E3E2"/>
            </a:solidFill>
          </p:spPr>
          <p:txBody>
            <a:bodyPr/>
            <a:lstStyle/>
            <a:p>
              <a:pPr defTabSz="609630"/>
              <a:endParaRPr lang="en-US" sz="1200">
                <a:solidFill>
                  <a:prstClr val="black"/>
                </a:solidFill>
                <a:latin typeface="Calibri"/>
              </a:endParaRPr>
            </a:p>
          </p:txBody>
        </p:sp>
      </p:grpSp>
      <p:grpSp>
        <p:nvGrpSpPr>
          <p:cNvPr id="8" name="Group 8"/>
          <p:cNvGrpSpPr/>
          <p:nvPr/>
        </p:nvGrpSpPr>
        <p:grpSpPr>
          <a:xfrm>
            <a:off x="11808669" y="2705301"/>
            <a:ext cx="118872" cy="1371600"/>
            <a:chOff x="0" y="0"/>
            <a:chExt cx="237744" cy="2743200"/>
          </a:xfrm>
        </p:grpSpPr>
        <p:sp>
          <p:nvSpPr>
            <p:cNvPr id="9" name="Freeform 9"/>
            <p:cNvSpPr/>
            <p:nvPr/>
          </p:nvSpPr>
          <p:spPr>
            <a:xfrm>
              <a:off x="0" y="0"/>
              <a:ext cx="237744" cy="2743200"/>
            </a:xfrm>
            <a:custGeom>
              <a:avLst/>
              <a:gdLst/>
              <a:ahLst/>
              <a:cxnLst/>
              <a:rect l="l" t="t" r="r" b="b"/>
              <a:pathLst>
                <a:path w="237744" h="2743200">
                  <a:moveTo>
                    <a:pt x="0" y="0"/>
                  </a:moveTo>
                  <a:lnTo>
                    <a:pt x="237744" y="0"/>
                  </a:lnTo>
                  <a:lnTo>
                    <a:pt x="237744" y="2743200"/>
                  </a:lnTo>
                  <a:lnTo>
                    <a:pt x="0" y="2743200"/>
                  </a:lnTo>
                  <a:close/>
                </a:path>
              </a:pathLst>
            </a:custGeom>
            <a:solidFill>
              <a:srgbClr val="E9E3E2"/>
            </a:solidFill>
          </p:spPr>
          <p:txBody>
            <a:bodyPr/>
            <a:lstStyle/>
            <a:p>
              <a:pPr defTabSz="609630"/>
              <a:endParaRPr lang="en-US" sz="1200">
                <a:solidFill>
                  <a:prstClr val="black"/>
                </a:solidFill>
                <a:latin typeface="Calibri"/>
              </a:endParaRPr>
            </a:p>
          </p:txBody>
        </p:sp>
      </p:grpSp>
      <p:sp>
        <p:nvSpPr>
          <p:cNvPr id="10" name="TextBox 10"/>
          <p:cNvSpPr txBox="1"/>
          <p:nvPr/>
        </p:nvSpPr>
        <p:spPr>
          <a:xfrm>
            <a:off x="914448" y="810502"/>
            <a:ext cx="10241280" cy="3118098"/>
          </a:xfrm>
          <a:prstGeom prst="rect">
            <a:avLst/>
          </a:prstGeom>
        </p:spPr>
        <p:txBody>
          <a:bodyPr lIns="0" tIns="0" rIns="0" bIns="0" rtlCol="0" anchor="t">
            <a:spAutoFit/>
          </a:bodyPr>
          <a:lstStyle/>
          <a:p>
            <a:pPr algn="ctr" defTabSz="609630">
              <a:lnSpc>
                <a:spcPts val="8400"/>
              </a:lnSpc>
            </a:pPr>
            <a:r>
              <a:rPr lang="en-US" sz="5334" spc="100">
                <a:solidFill>
                  <a:srgbClr val="FFFFFF"/>
                </a:solidFill>
                <a:latin typeface="Arimo"/>
              </a:rPr>
              <a:t>Justice Beyond the Cities: The State of Rural Public Defense in Texas</a:t>
            </a:r>
          </a:p>
        </p:txBody>
      </p:sp>
      <p:sp>
        <p:nvSpPr>
          <p:cNvPr id="11" name="AutoShape 11"/>
          <p:cNvSpPr/>
          <p:nvPr/>
        </p:nvSpPr>
        <p:spPr>
          <a:xfrm rot="8112">
            <a:off x="4077949" y="3968943"/>
            <a:ext cx="4036105" cy="0"/>
          </a:xfrm>
          <a:prstGeom prst="line">
            <a:avLst/>
          </a:prstGeom>
          <a:ln w="952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12"/>
          <p:cNvSpPr/>
          <p:nvPr/>
        </p:nvSpPr>
        <p:spPr>
          <a:xfrm>
            <a:off x="9377816" y="5847877"/>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889760" y="4064201"/>
            <a:ext cx="8412480" cy="1280800"/>
          </a:xfrm>
          <a:prstGeom prst="rect">
            <a:avLst/>
          </a:prstGeom>
        </p:spPr>
        <p:txBody>
          <a:bodyPr lIns="0" tIns="0" rIns="0" bIns="0" rtlCol="0" anchor="t">
            <a:spAutoFit/>
          </a:bodyPr>
          <a:lstStyle/>
          <a:p>
            <a:pPr algn="ctr" defTabSz="609630">
              <a:lnSpc>
                <a:spcPts val="3360"/>
              </a:lnSpc>
            </a:pPr>
            <a:r>
              <a:rPr lang="en-US" sz="2800">
                <a:solidFill>
                  <a:srgbClr val="FFFFFF"/>
                </a:solidFill>
                <a:latin typeface="Arimo Italics"/>
              </a:rPr>
              <a:t>Needs Assessment of Public Defense in Rural Texas</a:t>
            </a:r>
          </a:p>
          <a:p>
            <a:pPr algn="ctr" defTabSz="609630">
              <a:lnSpc>
                <a:spcPts val="3360"/>
              </a:lnSpc>
            </a:pPr>
            <a:endParaRPr lang="en-US" sz="2800">
              <a:solidFill>
                <a:srgbClr val="FFFFFF"/>
              </a:solidFill>
              <a:latin typeface="Arimo Italics"/>
            </a:endParaRPr>
          </a:p>
          <a:p>
            <a:pPr algn="ctr" defTabSz="609630">
              <a:lnSpc>
                <a:spcPts val="3360"/>
              </a:lnSpc>
            </a:pPr>
            <a:r>
              <a:rPr lang="en-US" sz="2800">
                <a:solidFill>
                  <a:srgbClr val="FFFFFF"/>
                </a:solidFill>
                <a:latin typeface="Arimo Italics"/>
              </a:rPr>
              <a:t>Public Policy Research Institute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EA085-CEF2-5AAA-74EA-27924EC472FE}"/>
            </a:ext>
          </a:extLst>
        </p:cNvPr>
        <p:cNvGrpSpPr/>
        <p:nvPr/>
      </p:nvGrpSpPr>
      <p:grpSpPr>
        <a:xfrm>
          <a:off x="0" y="0"/>
          <a:ext cx="0" cy="0"/>
          <a:chOff x="0" y="0"/>
          <a:chExt cx="0" cy="0"/>
        </a:xfrm>
      </p:grpSpPr>
      <p:sp>
        <p:nvSpPr>
          <p:cNvPr id="6" name="Google Shape;322;p38">
            <a:extLst>
              <a:ext uri="{FF2B5EF4-FFF2-40B4-BE49-F238E27FC236}">
                <a16:creationId xmlns:a16="http://schemas.microsoft.com/office/drawing/2014/main" id="{FAC7F549-AE89-2989-9D96-A67A1D806DF1}"/>
              </a:ext>
            </a:extLst>
          </p:cNvPr>
          <p:cNvSpPr txBox="1">
            <a:spLocks/>
          </p:cNvSpPr>
          <p:nvPr/>
        </p:nvSpPr>
        <p:spPr>
          <a:xfrm>
            <a:off x="674453" y="5230239"/>
            <a:ext cx="4911092" cy="1246761"/>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800"/>
              <a:buFont typeface="Sintony"/>
              <a:buNone/>
              <a:defRPr sz="1400" b="0" i="0" u="none" strike="noStrike" cap="none">
                <a:solidFill>
                  <a:schemeClr val="dk2"/>
                </a:solidFill>
                <a:latin typeface="Sintony"/>
                <a:ea typeface="Sintony"/>
                <a:cs typeface="Sintony"/>
                <a:sym typeface="Sintony"/>
              </a:defRPr>
            </a:lvl1pPr>
            <a:lvl2pPr marL="914400" marR="0" lvl="1" indent="-317500" algn="l" rtl="0">
              <a:lnSpc>
                <a:spcPct val="100000"/>
              </a:lnSpc>
              <a:spcBef>
                <a:spcPts val="0"/>
              </a:spcBef>
              <a:spcAft>
                <a:spcPts val="0"/>
              </a:spcAft>
              <a:buClr>
                <a:schemeClr val="dk2"/>
              </a:buClr>
              <a:buSzPts val="1800"/>
              <a:buFont typeface="Sintony"/>
              <a:buNone/>
              <a:defRPr sz="1800" b="0" i="0" u="none" strike="noStrike" cap="none">
                <a:solidFill>
                  <a:schemeClr val="dk2"/>
                </a:solidFill>
                <a:latin typeface="Sintony"/>
                <a:ea typeface="Sintony"/>
                <a:cs typeface="Sintony"/>
                <a:sym typeface="Sintony"/>
              </a:defRPr>
            </a:lvl2pPr>
            <a:lvl3pPr marL="1371600" marR="0" lvl="2" indent="-317500" algn="l" rtl="0">
              <a:lnSpc>
                <a:spcPct val="100000"/>
              </a:lnSpc>
              <a:spcBef>
                <a:spcPts val="0"/>
              </a:spcBef>
              <a:spcAft>
                <a:spcPts val="0"/>
              </a:spcAft>
              <a:buClr>
                <a:schemeClr val="dk2"/>
              </a:buClr>
              <a:buSzPts val="1800"/>
              <a:buFont typeface="Sintony"/>
              <a:buNone/>
              <a:defRPr sz="1800" b="0" i="0" u="none" strike="noStrike" cap="none">
                <a:solidFill>
                  <a:schemeClr val="dk2"/>
                </a:solidFill>
                <a:latin typeface="Sintony"/>
                <a:ea typeface="Sintony"/>
                <a:cs typeface="Sintony"/>
                <a:sym typeface="Sintony"/>
              </a:defRPr>
            </a:lvl3pPr>
            <a:lvl4pPr marL="1828800" marR="0" lvl="3" indent="-317500" algn="l" rtl="0">
              <a:lnSpc>
                <a:spcPct val="100000"/>
              </a:lnSpc>
              <a:spcBef>
                <a:spcPts val="0"/>
              </a:spcBef>
              <a:spcAft>
                <a:spcPts val="0"/>
              </a:spcAft>
              <a:buClr>
                <a:schemeClr val="dk2"/>
              </a:buClr>
              <a:buSzPts val="1800"/>
              <a:buFont typeface="Sintony"/>
              <a:buNone/>
              <a:defRPr sz="1800" b="0" i="0" u="none" strike="noStrike" cap="none">
                <a:solidFill>
                  <a:schemeClr val="dk2"/>
                </a:solidFill>
                <a:latin typeface="Sintony"/>
                <a:ea typeface="Sintony"/>
                <a:cs typeface="Sintony"/>
                <a:sym typeface="Sintony"/>
              </a:defRPr>
            </a:lvl4pPr>
            <a:lvl5pPr marL="2286000" marR="0" lvl="4" indent="-317500" algn="l" rtl="0">
              <a:lnSpc>
                <a:spcPct val="100000"/>
              </a:lnSpc>
              <a:spcBef>
                <a:spcPts val="0"/>
              </a:spcBef>
              <a:spcAft>
                <a:spcPts val="0"/>
              </a:spcAft>
              <a:buClr>
                <a:schemeClr val="dk2"/>
              </a:buClr>
              <a:buSzPts val="1800"/>
              <a:buFont typeface="Sintony"/>
              <a:buNone/>
              <a:defRPr sz="1800" b="0" i="0" u="none" strike="noStrike" cap="none">
                <a:solidFill>
                  <a:schemeClr val="dk2"/>
                </a:solidFill>
                <a:latin typeface="Sintony"/>
                <a:ea typeface="Sintony"/>
                <a:cs typeface="Sintony"/>
                <a:sym typeface="Sintony"/>
              </a:defRPr>
            </a:lvl5pPr>
            <a:lvl6pPr marL="2743200" marR="0" lvl="5" indent="-317500" algn="l" rtl="0">
              <a:lnSpc>
                <a:spcPct val="100000"/>
              </a:lnSpc>
              <a:spcBef>
                <a:spcPts val="0"/>
              </a:spcBef>
              <a:spcAft>
                <a:spcPts val="0"/>
              </a:spcAft>
              <a:buClr>
                <a:schemeClr val="dk2"/>
              </a:buClr>
              <a:buSzPts val="1800"/>
              <a:buFont typeface="Sintony"/>
              <a:buNone/>
              <a:defRPr sz="1800" b="0" i="0" u="none" strike="noStrike" cap="none">
                <a:solidFill>
                  <a:schemeClr val="dk2"/>
                </a:solidFill>
                <a:latin typeface="Sintony"/>
                <a:ea typeface="Sintony"/>
                <a:cs typeface="Sintony"/>
                <a:sym typeface="Sintony"/>
              </a:defRPr>
            </a:lvl6pPr>
            <a:lvl7pPr marL="3200400" marR="0" lvl="6" indent="-317500" algn="l" rtl="0">
              <a:lnSpc>
                <a:spcPct val="100000"/>
              </a:lnSpc>
              <a:spcBef>
                <a:spcPts val="0"/>
              </a:spcBef>
              <a:spcAft>
                <a:spcPts val="0"/>
              </a:spcAft>
              <a:buClr>
                <a:schemeClr val="dk2"/>
              </a:buClr>
              <a:buSzPts val="1800"/>
              <a:buFont typeface="Sintony"/>
              <a:buNone/>
              <a:defRPr sz="1800" b="0" i="0" u="none" strike="noStrike" cap="none">
                <a:solidFill>
                  <a:schemeClr val="dk2"/>
                </a:solidFill>
                <a:latin typeface="Sintony"/>
                <a:ea typeface="Sintony"/>
                <a:cs typeface="Sintony"/>
                <a:sym typeface="Sintony"/>
              </a:defRPr>
            </a:lvl7pPr>
            <a:lvl8pPr marL="3657600" marR="0" lvl="7" indent="-317500" algn="l" rtl="0">
              <a:lnSpc>
                <a:spcPct val="100000"/>
              </a:lnSpc>
              <a:spcBef>
                <a:spcPts val="0"/>
              </a:spcBef>
              <a:spcAft>
                <a:spcPts val="0"/>
              </a:spcAft>
              <a:buClr>
                <a:schemeClr val="dk2"/>
              </a:buClr>
              <a:buSzPts val="1800"/>
              <a:buFont typeface="Sintony"/>
              <a:buNone/>
              <a:defRPr sz="1800" b="0" i="0" u="none" strike="noStrike" cap="none">
                <a:solidFill>
                  <a:schemeClr val="dk2"/>
                </a:solidFill>
                <a:latin typeface="Sintony"/>
                <a:ea typeface="Sintony"/>
                <a:cs typeface="Sintony"/>
                <a:sym typeface="Sintony"/>
              </a:defRPr>
            </a:lvl8pPr>
            <a:lvl9pPr marL="4114800" marR="0" lvl="8" indent="-317500" algn="l" rtl="0">
              <a:lnSpc>
                <a:spcPct val="100000"/>
              </a:lnSpc>
              <a:spcBef>
                <a:spcPts val="0"/>
              </a:spcBef>
              <a:spcAft>
                <a:spcPts val="0"/>
              </a:spcAft>
              <a:buClr>
                <a:schemeClr val="dk2"/>
              </a:buClr>
              <a:buSzPts val="1800"/>
              <a:buFont typeface="Sintony"/>
              <a:buNone/>
              <a:defRPr sz="1800" b="0" i="0" u="none" strike="noStrike" cap="none">
                <a:solidFill>
                  <a:schemeClr val="dk2"/>
                </a:solidFill>
                <a:latin typeface="Sintony"/>
                <a:ea typeface="Sintony"/>
                <a:cs typeface="Sintony"/>
                <a:sym typeface="Sintony"/>
              </a:defRPr>
            </a:lvl9pPr>
          </a:lstStyle>
          <a:p>
            <a:pPr marL="0" indent="0" algn="ctr" defTabSz="609630">
              <a:buClr>
                <a:srgbClr val="530C1D"/>
              </a:buClr>
              <a:defRPr/>
            </a:pPr>
            <a:r>
              <a:rPr lang="en-US" sz="2400" kern="0">
                <a:solidFill>
                  <a:prstClr val="black"/>
                </a:solidFill>
                <a:latin typeface="Calibri"/>
              </a:rPr>
              <a:t>A big thank you to the Texas Indigent Defense Commission for their support of the study. </a:t>
            </a:r>
          </a:p>
        </p:txBody>
      </p:sp>
      <p:sp>
        <p:nvSpPr>
          <p:cNvPr id="7" name="Google Shape;323;p38">
            <a:extLst>
              <a:ext uri="{FF2B5EF4-FFF2-40B4-BE49-F238E27FC236}">
                <a16:creationId xmlns:a16="http://schemas.microsoft.com/office/drawing/2014/main" id="{2F874F18-4AB6-E606-5447-9E9B85032898}"/>
              </a:ext>
            </a:extLst>
          </p:cNvPr>
          <p:cNvSpPr txBox="1">
            <a:spLocks/>
          </p:cNvSpPr>
          <p:nvPr/>
        </p:nvSpPr>
        <p:spPr>
          <a:xfrm>
            <a:off x="6700982" y="1684482"/>
            <a:ext cx="4816565" cy="4792518"/>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1pPr>
            <a:lvl2pPr marR="0" lvl="1"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2pPr>
            <a:lvl3pPr marR="0" lvl="2"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3pPr>
            <a:lvl4pPr marR="0" lvl="3"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4pPr>
            <a:lvl5pPr marR="0" lvl="4"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5pPr>
            <a:lvl6pPr marR="0" lvl="5"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6pPr>
            <a:lvl7pPr marR="0" lvl="6"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7pPr>
            <a:lvl8pPr marR="0" lvl="7"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8pPr>
            <a:lvl9pPr marR="0" lvl="8"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9pPr>
          </a:lstStyle>
          <a:p>
            <a:pPr defTabSz="609630">
              <a:buClr>
                <a:srgbClr val="BB6E6E"/>
              </a:buClr>
              <a:defRPr/>
            </a:pPr>
            <a:r>
              <a:rPr lang="en-US" sz="4000" kern="0">
                <a:solidFill>
                  <a:srgbClr val="4A0A0A"/>
                </a:solidFill>
                <a:latin typeface="Commissioner" panose="020B0604020202020204" charset="0"/>
                <a:cs typeface="Commissioner" panose="020B0604020202020204" charset="0"/>
              </a:rPr>
              <a:t>Agenda:</a:t>
            </a:r>
          </a:p>
          <a:p>
            <a:pPr marL="495325" indent="-495325" defTabSz="609630">
              <a:buClr>
                <a:srgbClr val="BB6E6E"/>
              </a:buClr>
              <a:buFont typeface="Commissioner"/>
              <a:buAutoNum type="arabicParenR"/>
              <a:defRPr/>
            </a:pPr>
            <a:r>
              <a:rPr lang="en-US" sz="4000" kern="0">
                <a:solidFill>
                  <a:srgbClr val="4A0A0A"/>
                </a:solidFill>
                <a:latin typeface="Commissioner" panose="020B0604020202020204" charset="0"/>
                <a:cs typeface="Commissioner" panose="020B0604020202020204" charset="0"/>
              </a:rPr>
              <a:t>Biggest Issue for Indigent Defense in (Rural) Texas </a:t>
            </a:r>
          </a:p>
          <a:p>
            <a:pPr marL="495325" indent="-495325" defTabSz="609630">
              <a:buClr>
                <a:srgbClr val="BB6E6E"/>
              </a:buClr>
              <a:buFont typeface="Commissioner"/>
              <a:buAutoNum type="arabicParenR"/>
              <a:defRPr/>
            </a:pPr>
            <a:r>
              <a:rPr lang="en-US" sz="4000" kern="0">
                <a:solidFill>
                  <a:srgbClr val="4A0A0A"/>
                </a:solidFill>
                <a:latin typeface="Commissioner" panose="020B0604020202020204" charset="0"/>
                <a:cs typeface="Commissioner" panose="020B0604020202020204" charset="0"/>
              </a:rPr>
              <a:t>Potential Solution?</a:t>
            </a:r>
          </a:p>
          <a:p>
            <a:pPr marL="495325" indent="-495325" defTabSz="609630">
              <a:buClr>
                <a:srgbClr val="BB6E6E"/>
              </a:buClr>
              <a:buFont typeface="Commissioner"/>
              <a:buAutoNum type="arabicParenR"/>
              <a:defRPr/>
            </a:pPr>
            <a:r>
              <a:rPr lang="en-US" sz="4000" kern="0">
                <a:solidFill>
                  <a:srgbClr val="4A0A0A"/>
                </a:solidFill>
                <a:latin typeface="Commissioner" panose="020B0604020202020204" charset="0"/>
                <a:cs typeface="Commissioner" panose="020B0604020202020204" charset="0"/>
              </a:rPr>
              <a:t>Conclusions</a:t>
            </a:r>
          </a:p>
          <a:p>
            <a:pPr marL="495325" indent="-495325" defTabSz="609630">
              <a:buClr>
                <a:srgbClr val="BB6E6E"/>
              </a:buClr>
              <a:buFont typeface="Commissioner"/>
              <a:buAutoNum type="arabicParenR"/>
              <a:defRPr/>
            </a:pPr>
            <a:endParaRPr lang="en-US" sz="2933" kern="0">
              <a:solidFill>
                <a:srgbClr val="4A0A0A"/>
              </a:solidFill>
              <a:latin typeface="Commissioner" panose="020B0604020202020204" charset="0"/>
              <a:cs typeface="Commissioner" panose="020B0604020202020204" charset="0"/>
            </a:endParaRPr>
          </a:p>
          <a:p>
            <a:pPr defTabSz="609630">
              <a:buClr>
                <a:srgbClr val="BB6E6E"/>
              </a:buClr>
              <a:defRPr/>
            </a:pPr>
            <a:endParaRPr lang="en-US" sz="2933" kern="0">
              <a:solidFill>
                <a:srgbClr val="4A0A0A"/>
              </a:solidFill>
              <a:latin typeface="Commissioner" panose="020B0604020202020204" charset="0"/>
              <a:cs typeface="Commissioner" panose="020B0604020202020204" charset="0"/>
            </a:endParaRPr>
          </a:p>
        </p:txBody>
      </p:sp>
      <p:cxnSp>
        <p:nvCxnSpPr>
          <p:cNvPr id="9" name="Google Shape;325;p38">
            <a:extLst>
              <a:ext uri="{FF2B5EF4-FFF2-40B4-BE49-F238E27FC236}">
                <a16:creationId xmlns:a16="http://schemas.microsoft.com/office/drawing/2014/main" id="{EE5216AD-A188-FBBA-E070-970F2CFEF1A7}"/>
              </a:ext>
            </a:extLst>
          </p:cNvPr>
          <p:cNvCxnSpPr>
            <a:cxnSpLocks/>
          </p:cNvCxnSpPr>
          <p:nvPr/>
        </p:nvCxnSpPr>
        <p:spPr>
          <a:xfrm>
            <a:off x="6096000" y="1542473"/>
            <a:ext cx="0" cy="4934527"/>
          </a:xfrm>
          <a:prstGeom prst="straightConnector1">
            <a:avLst/>
          </a:prstGeom>
          <a:noFill/>
          <a:ln w="38100" cap="flat" cmpd="sng">
            <a:solidFill>
              <a:schemeClr val="accent1">
                <a:lumMod val="50000"/>
              </a:schemeClr>
            </a:solidFill>
            <a:prstDash val="solid"/>
            <a:round/>
            <a:headEnd type="none" w="med" len="med"/>
            <a:tailEnd type="none" w="med" len="med"/>
          </a:ln>
        </p:spPr>
      </p:cxnSp>
      <p:sp>
        <p:nvSpPr>
          <p:cNvPr id="13" name="Google Shape;261;p36">
            <a:extLst>
              <a:ext uri="{FF2B5EF4-FFF2-40B4-BE49-F238E27FC236}">
                <a16:creationId xmlns:a16="http://schemas.microsoft.com/office/drawing/2014/main" id="{8E38E2BE-C75C-ACF8-347E-6884D12B6108}"/>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14" name="Freeform 12">
            <a:extLst>
              <a:ext uri="{FF2B5EF4-FFF2-40B4-BE49-F238E27FC236}">
                <a16:creationId xmlns:a16="http://schemas.microsoft.com/office/drawing/2014/main" id="{FF037F12-E332-4610-19C0-B24E34440B6F}"/>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 name="Title 1">
            <a:extLst>
              <a:ext uri="{FF2B5EF4-FFF2-40B4-BE49-F238E27FC236}">
                <a16:creationId xmlns:a16="http://schemas.microsoft.com/office/drawing/2014/main" id="{FBBE4905-1E16-4827-855C-923273BBA1D2}"/>
              </a:ext>
            </a:extLst>
          </p:cNvPr>
          <p:cNvSpPr txBox="1">
            <a:spLocks/>
          </p:cNvSpPr>
          <p:nvPr/>
        </p:nvSpPr>
        <p:spPr>
          <a:xfrm>
            <a:off x="185491" y="203199"/>
            <a:ext cx="59105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a:solidFill>
                  <a:sysClr val="window" lastClr="FFFFFF"/>
                </a:solidFill>
                <a:latin typeface="Calibri"/>
              </a:rPr>
              <a:t>Intro</a:t>
            </a:r>
          </a:p>
        </p:txBody>
      </p:sp>
      <p:pic>
        <p:nvPicPr>
          <p:cNvPr id="5" name="Picture 4" descr="A building with a sign on the front&#10;&#10;Description automatically generated">
            <a:extLst>
              <a:ext uri="{FF2B5EF4-FFF2-40B4-BE49-F238E27FC236}">
                <a16:creationId xmlns:a16="http://schemas.microsoft.com/office/drawing/2014/main" id="{C09E7FC2-B6CF-7E73-4536-C218EFDA98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18" y="2135528"/>
            <a:ext cx="4180435" cy="2787501"/>
          </a:xfrm>
          <a:prstGeom prst="rect">
            <a:avLst/>
          </a:prstGeom>
          <a:ln>
            <a:noFill/>
          </a:ln>
          <a:effectLst>
            <a:softEdge rad="112500"/>
          </a:effectLst>
        </p:spPr>
      </p:pic>
      <p:sp>
        <p:nvSpPr>
          <p:cNvPr id="3" name="Google Shape;323;p38">
            <a:extLst>
              <a:ext uri="{FF2B5EF4-FFF2-40B4-BE49-F238E27FC236}">
                <a16:creationId xmlns:a16="http://schemas.microsoft.com/office/drawing/2014/main" id="{18A9F85D-35BA-CA26-6908-5DF63D7935B3}"/>
              </a:ext>
            </a:extLst>
          </p:cNvPr>
          <p:cNvSpPr txBox="1">
            <a:spLocks/>
          </p:cNvSpPr>
          <p:nvPr/>
        </p:nvSpPr>
        <p:spPr>
          <a:xfrm>
            <a:off x="674454" y="1505343"/>
            <a:ext cx="4470399" cy="630185"/>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1pPr>
            <a:lvl2pPr marR="0" lvl="1"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2pPr>
            <a:lvl3pPr marR="0" lvl="2"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3pPr>
            <a:lvl4pPr marR="0" lvl="3"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4pPr>
            <a:lvl5pPr marR="0" lvl="4"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5pPr>
            <a:lvl6pPr marR="0" lvl="5"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6pPr>
            <a:lvl7pPr marR="0" lvl="6"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7pPr>
            <a:lvl8pPr marR="0" lvl="7"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8pPr>
            <a:lvl9pPr marR="0" lvl="8" algn="l" rtl="0">
              <a:lnSpc>
                <a:spcPct val="100000"/>
              </a:lnSpc>
              <a:spcBef>
                <a:spcPts val="0"/>
              </a:spcBef>
              <a:spcAft>
                <a:spcPts val="0"/>
              </a:spcAft>
              <a:buClr>
                <a:schemeClr val="dk1"/>
              </a:buClr>
              <a:buSzPts val="3200"/>
              <a:buFont typeface="Commissioner"/>
              <a:buNone/>
              <a:defRPr sz="3200" b="1" i="0" u="none" strike="noStrike" cap="none">
                <a:solidFill>
                  <a:schemeClr val="dk1"/>
                </a:solidFill>
                <a:latin typeface="Commissioner"/>
                <a:ea typeface="Commissioner"/>
                <a:cs typeface="Commissioner"/>
                <a:sym typeface="Commissioner"/>
              </a:defRPr>
            </a:lvl9pPr>
          </a:lstStyle>
          <a:p>
            <a:pPr defTabSz="609630">
              <a:buClr>
                <a:srgbClr val="BB6E6E"/>
              </a:buClr>
              <a:defRPr/>
            </a:pPr>
            <a:r>
              <a:rPr lang="en-US" sz="3600" kern="0">
                <a:solidFill>
                  <a:srgbClr val="4A0A0A"/>
                </a:solidFill>
                <a:latin typeface="Commissioner" panose="020B0604020202020204" charset="0"/>
                <a:cs typeface="Commissioner" panose="020B0604020202020204" charset="0"/>
              </a:rPr>
              <a:t>About PPRI</a:t>
            </a:r>
          </a:p>
          <a:p>
            <a:pPr marL="495325" indent="-495325" defTabSz="609630">
              <a:buClr>
                <a:srgbClr val="BB6E6E"/>
              </a:buClr>
              <a:buFont typeface="Commissioner"/>
              <a:buAutoNum type="arabicParenR"/>
              <a:defRPr/>
            </a:pPr>
            <a:endParaRPr lang="en-US" sz="2933" kern="0">
              <a:solidFill>
                <a:srgbClr val="4A0A0A"/>
              </a:solidFill>
              <a:latin typeface="Commissioner" panose="020B0604020202020204" charset="0"/>
              <a:cs typeface="Commissioner" panose="020B0604020202020204" charset="0"/>
            </a:endParaRPr>
          </a:p>
          <a:p>
            <a:pPr defTabSz="609630">
              <a:buClr>
                <a:srgbClr val="BB6E6E"/>
              </a:buClr>
              <a:defRPr/>
            </a:pPr>
            <a:endParaRPr lang="en-US" sz="2933" kern="0">
              <a:solidFill>
                <a:srgbClr val="4A0A0A"/>
              </a:solidFill>
              <a:latin typeface="Commissioner" panose="020B0604020202020204" charset="0"/>
              <a:cs typeface="Commissioner" panose="020B0604020202020204" charset="0"/>
            </a:endParaRPr>
          </a:p>
        </p:txBody>
      </p:sp>
    </p:spTree>
    <p:extLst>
      <p:ext uri="{BB962C8B-B14F-4D97-AF65-F5344CB8AC3E}">
        <p14:creationId xmlns:p14="http://schemas.microsoft.com/office/powerpoint/2010/main" val="348678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6D67D-0934-F47B-D0F8-4C2F4E5C8E65}"/>
            </a:ext>
          </a:extLst>
        </p:cNvPr>
        <p:cNvGrpSpPr/>
        <p:nvPr/>
      </p:nvGrpSpPr>
      <p:grpSpPr>
        <a:xfrm>
          <a:off x="0" y="0"/>
          <a:ext cx="0" cy="0"/>
          <a:chOff x="0" y="0"/>
          <a:chExt cx="0" cy="0"/>
        </a:xfrm>
      </p:grpSpPr>
      <p:sp>
        <p:nvSpPr>
          <p:cNvPr id="3" name="Google Shape;261;p36">
            <a:extLst>
              <a:ext uri="{FF2B5EF4-FFF2-40B4-BE49-F238E27FC236}">
                <a16:creationId xmlns:a16="http://schemas.microsoft.com/office/drawing/2014/main" id="{C4DDEA8B-D275-03A1-1819-213162871028}"/>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1F138255-E80C-A2A7-070F-EEECE3C4C71F}"/>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1C79C853-DCEB-F8C7-E67D-1610F3396761}"/>
              </a:ext>
            </a:extLst>
          </p:cNvPr>
          <p:cNvSpPr txBox="1">
            <a:spLocks/>
          </p:cNvSpPr>
          <p:nvPr/>
        </p:nvSpPr>
        <p:spPr>
          <a:xfrm>
            <a:off x="185491" y="203199"/>
            <a:ext cx="5910509" cy="762000"/>
          </a:xfrm>
          <a:prstGeom prst="rect">
            <a:avLst/>
          </a:prstGeom>
        </p:spPr>
        <p:txBody>
          <a:bodyPr vert="horz" lIns="60960" tIns="30480" rIns="60960" bIns="30480" rtlCol="0" anchor="ctr">
            <a:normAutofit fontScale="92500"/>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4400" spc="67">
                <a:solidFill>
                  <a:sysClr val="window" lastClr="FFFFFF"/>
                </a:solidFill>
                <a:latin typeface="Calibri"/>
              </a:rPr>
              <a:t>Indigent Defense in Texas</a:t>
            </a:r>
          </a:p>
        </p:txBody>
      </p:sp>
      <p:pic>
        <p:nvPicPr>
          <p:cNvPr id="2" name="Picture 1">
            <a:extLst>
              <a:ext uri="{FF2B5EF4-FFF2-40B4-BE49-F238E27FC236}">
                <a16:creationId xmlns:a16="http://schemas.microsoft.com/office/drawing/2014/main" id="{6A747334-1CA9-8E21-ED7C-3FC1C10CA3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4897" y="1752600"/>
            <a:ext cx="7349315" cy="4409118"/>
          </a:xfrm>
          <a:prstGeom prst="rect">
            <a:avLst/>
          </a:prstGeom>
          <a:noFill/>
        </p:spPr>
      </p:pic>
      <p:sp>
        <p:nvSpPr>
          <p:cNvPr id="4" name="Content Placeholder 8">
            <a:extLst>
              <a:ext uri="{FF2B5EF4-FFF2-40B4-BE49-F238E27FC236}">
                <a16:creationId xmlns:a16="http://schemas.microsoft.com/office/drawing/2014/main" id="{EC44FB64-57DC-2CA8-860D-77A8DEE88FD7}"/>
              </a:ext>
            </a:extLst>
          </p:cNvPr>
          <p:cNvSpPr txBox="1">
            <a:spLocks/>
          </p:cNvSpPr>
          <p:nvPr/>
        </p:nvSpPr>
        <p:spPr>
          <a:xfrm>
            <a:off x="185492" y="1732156"/>
            <a:ext cx="3776909" cy="492264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3000">
                <a:solidFill>
                  <a:prstClr val="black"/>
                </a:solidFill>
                <a:latin typeface="Calibri"/>
              </a:rPr>
              <a:t>Over half of criminal defendants are deemed indigent</a:t>
            </a:r>
          </a:p>
          <a:p>
            <a:pPr marL="228611" indent="-228611" defTabSz="609630"/>
            <a:endParaRPr lang="en-US" sz="3000">
              <a:solidFill>
                <a:prstClr val="black"/>
              </a:solidFill>
              <a:latin typeface="Calibri"/>
            </a:endParaRPr>
          </a:p>
          <a:p>
            <a:pPr marL="228611" indent="-228611" defTabSz="609630"/>
            <a:r>
              <a:rPr lang="en-US" sz="3000">
                <a:solidFill>
                  <a:prstClr val="black"/>
                </a:solidFill>
                <a:latin typeface="Calibri"/>
              </a:rPr>
              <a:t>Counties determine how to provide counsel  - PDO, MAC, contract counsel or private assigned counsel</a:t>
            </a:r>
          </a:p>
          <a:p>
            <a:pPr marL="228611" indent="-228611" defTabSz="609630"/>
            <a:endParaRPr lang="en-US" sz="3000">
              <a:solidFill>
                <a:prstClr val="black"/>
              </a:solidFill>
              <a:latin typeface="Calibri"/>
            </a:endParaRPr>
          </a:p>
          <a:p>
            <a:pPr marL="228611" indent="-228611" defTabSz="609630"/>
            <a:endParaRPr lang="en-US" sz="3000">
              <a:solidFill>
                <a:prstClr val="black"/>
              </a:solidFill>
              <a:latin typeface="Calibri"/>
            </a:endParaRPr>
          </a:p>
        </p:txBody>
      </p:sp>
    </p:spTree>
    <p:extLst>
      <p:ext uri="{BB962C8B-B14F-4D97-AF65-F5344CB8AC3E}">
        <p14:creationId xmlns:p14="http://schemas.microsoft.com/office/powerpoint/2010/main" val="2360996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1;p36">
            <a:extLst>
              <a:ext uri="{FF2B5EF4-FFF2-40B4-BE49-F238E27FC236}">
                <a16:creationId xmlns:a16="http://schemas.microsoft.com/office/drawing/2014/main" id="{367DBB9A-800C-5A2C-8E25-1C6A3F247BDD}"/>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2CA7A54C-0DE1-B528-63CE-1EC96ADC62F2}"/>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19732ED2-07C3-FA6E-62CB-534374AFA8AA}"/>
              </a:ext>
            </a:extLst>
          </p:cNvPr>
          <p:cNvSpPr txBox="1">
            <a:spLocks/>
          </p:cNvSpPr>
          <p:nvPr/>
        </p:nvSpPr>
        <p:spPr>
          <a:xfrm>
            <a:off x="185491" y="203199"/>
            <a:ext cx="88569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3200" spc="67" dirty="0">
                <a:solidFill>
                  <a:sysClr val="window" lastClr="FFFFFF"/>
                </a:solidFill>
                <a:latin typeface="Calibri"/>
              </a:rPr>
              <a:t>Study Background</a:t>
            </a:r>
            <a:endParaRPr lang="en-US" sz="2667" spc="67" dirty="0">
              <a:solidFill>
                <a:sysClr val="window" lastClr="FFFFFF"/>
              </a:solidFill>
              <a:latin typeface="Calibri"/>
            </a:endParaRPr>
          </a:p>
        </p:txBody>
      </p:sp>
      <p:sp>
        <p:nvSpPr>
          <p:cNvPr id="9" name="Content Placeholder 8">
            <a:extLst>
              <a:ext uri="{FF2B5EF4-FFF2-40B4-BE49-F238E27FC236}">
                <a16:creationId xmlns:a16="http://schemas.microsoft.com/office/drawing/2014/main" id="{D6269D24-080B-E84E-6572-7509E943A21C}"/>
              </a:ext>
            </a:extLst>
          </p:cNvPr>
          <p:cNvSpPr>
            <a:spLocks noGrp="1"/>
          </p:cNvSpPr>
          <p:nvPr>
            <p:ph idx="1"/>
          </p:nvPr>
        </p:nvSpPr>
        <p:spPr>
          <a:xfrm>
            <a:off x="647700" y="1684369"/>
            <a:ext cx="4584701" cy="4386231"/>
          </a:xfrm>
        </p:spPr>
        <p:txBody>
          <a:bodyPr>
            <a:normAutofit fontScale="85000" lnSpcReduction="20000"/>
          </a:bodyPr>
          <a:lstStyle/>
          <a:p>
            <a:r>
              <a:rPr lang="en-US" sz="3000" dirty="0"/>
              <a:t>TIDC Budget Rider 19, p. IV-30</a:t>
            </a:r>
            <a:br>
              <a:rPr lang="en-US" sz="3000" dirty="0"/>
            </a:br>
            <a:r>
              <a:rPr lang="en-US" sz="3000" dirty="0"/>
              <a:t> </a:t>
            </a:r>
          </a:p>
          <a:p>
            <a:r>
              <a:rPr lang="en-US" sz="3000" dirty="0"/>
              <a:t>Review the needs of public defense across rural counties in Texas</a:t>
            </a:r>
          </a:p>
          <a:p>
            <a:endParaRPr lang="en-US" sz="3000" dirty="0"/>
          </a:p>
          <a:p>
            <a:r>
              <a:rPr lang="en-US" sz="3000" dirty="0"/>
              <a:t>Rural county defined with population &lt;100K</a:t>
            </a:r>
          </a:p>
          <a:p>
            <a:endParaRPr lang="en-US" sz="3000" dirty="0"/>
          </a:p>
          <a:p>
            <a:r>
              <a:rPr lang="en-US" sz="3000" dirty="0"/>
              <a:t>Focus on non-capital criminal defense </a:t>
            </a:r>
          </a:p>
          <a:p>
            <a:endParaRPr lang="en-US" sz="3000" dirty="0"/>
          </a:p>
          <a:p>
            <a:endParaRPr lang="en-US" sz="3000" dirty="0"/>
          </a:p>
        </p:txBody>
      </p:sp>
      <p:pic>
        <p:nvPicPr>
          <p:cNvPr id="2" name="Picture 1">
            <a:extLst>
              <a:ext uri="{FF2B5EF4-FFF2-40B4-BE49-F238E27FC236}">
                <a16:creationId xmlns:a16="http://schemas.microsoft.com/office/drawing/2014/main" id="{775063A1-46A2-925A-70F2-F43EDE23D4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892800" y="1447800"/>
            <a:ext cx="5981961" cy="4622800"/>
          </a:xfrm>
          <a:prstGeom prst="rect">
            <a:avLst/>
          </a:prstGeom>
          <a:noFill/>
          <a:ln>
            <a:noFill/>
          </a:ln>
        </p:spPr>
      </p:pic>
      <p:sp>
        <p:nvSpPr>
          <p:cNvPr id="4" name="Content Placeholder 8">
            <a:extLst>
              <a:ext uri="{FF2B5EF4-FFF2-40B4-BE49-F238E27FC236}">
                <a16:creationId xmlns:a16="http://schemas.microsoft.com/office/drawing/2014/main" id="{D7E7A772-737E-9A1C-12CA-7DB0128CB2A9}"/>
              </a:ext>
            </a:extLst>
          </p:cNvPr>
          <p:cNvSpPr txBox="1">
            <a:spLocks/>
          </p:cNvSpPr>
          <p:nvPr/>
        </p:nvSpPr>
        <p:spPr>
          <a:xfrm>
            <a:off x="7057372" y="1295401"/>
            <a:ext cx="3218216" cy="525431"/>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2400" i="1">
                <a:solidFill>
                  <a:prstClr val="black"/>
                </a:solidFill>
                <a:latin typeface="Calibri"/>
              </a:rPr>
              <a:t>Rural Counties in Texas</a:t>
            </a:r>
          </a:p>
          <a:p>
            <a:pPr marL="228611" indent="-228611" defTabSz="609630"/>
            <a:endParaRPr lang="en-US" sz="2400" i="1">
              <a:solidFill>
                <a:prstClr val="black"/>
              </a:solidFill>
              <a:latin typeface="Calibri"/>
            </a:endParaRPr>
          </a:p>
        </p:txBody>
      </p:sp>
    </p:spTree>
    <p:extLst>
      <p:ext uri="{BB962C8B-B14F-4D97-AF65-F5344CB8AC3E}">
        <p14:creationId xmlns:p14="http://schemas.microsoft.com/office/powerpoint/2010/main" val="342591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1;p36">
            <a:extLst>
              <a:ext uri="{FF2B5EF4-FFF2-40B4-BE49-F238E27FC236}">
                <a16:creationId xmlns:a16="http://schemas.microsoft.com/office/drawing/2014/main" id="{367DBB9A-800C-5A2C-8E25-1C6A3F247BDD}"/>
              </a:ext>
            </a:extLst>
          </p:cNvPr>
          <p:cNvSpPr/>
          <p:nvPr/>
        </p:nvSpPr>
        <p:spPr>
          <a:xfrm>
            <a:off x="1" y="76200"/>
            <a:ext cx="12191999" cy="1016000"/>
          </a:xfrm>
          <a:prstGeom prst="rect">
            <a:avLst/>
          </a:prstGeom>
          <a:solidFill>
            <a:srgbClr val="4A0A0A"/>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5" name="Freeform 12">
            <a:extLst>
              <a:ext uri="{FF2B5EF4-FFF2-40B4-BE49-F238E27FC236}">
                <a16:creationId xmlns:a16="http://schemas.microsoft.com/office/drawing/2014/main" id="{2CA7A54C-0DE1-B528-63CE-1EC96ADC62F2}"/>
              </a:ext>
            </a:extLst>
          </p:cNvPr>
          <p:cNvSpPr/>
          <p:nvPr/>
        </p:nvSpPr>
        <p:spPr>
          <a:xfrm>
            <a:off x="9702800" y="289569"/>
            <a:ext cx="2303709" cy="589263"/>
          </a:xfrm>
          <a:custGeom>
            <a:avLst/>
            <a:gdLst/>
            <a:ahLst/>
            <a:cxnLst/>
            <a:rect l="l" t="t" r="r" b="b"/>
            <a:pathLst>
              <a:path w="3455564" h="883895">
                <a:moveTo>
                  <a:pt x="0" y="0"/>
                </a:moveTo>
                <a:lnTo>
                  <a:pt x="3455564" y="0"/>
                </a:lnTo>
                <a:lnTo>
                  <a:pt x="3455564" y="883895"/>
                </a:lnTo>
                <a:lnTo>
                  <a:pt x="0" y="88389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itle 1">
            <a:extLst>
              <a:ext uri="{FF2B5EF4-FFF2-40B4-BE49-F238E27FC236}">
                <a16:creationId xmlns:a16="http://schemas.microsoft.com/office/drawing/2014/main" id="{19732ED2-07C3-FA6E-62CB-534374AFA8AA}"/>
              </a:ext>
            </a:extLst>
          </p:cNvPr>
          <p:cNvSpPr txBox="1">
            <a:spLocks/>
          </p:cNvSpPr>
          <p:nvPr/>
        </p:nvSpPr>
        <p:spPr>
          <a:xfrm>
            <a:off x="185491" y="203199"/>
            <a:ext cx="8856909" cy="762000"/>
          </a:xfrm>
          <a:prstGeom prst="rect">
            <a:avLst/>
          </a:prstGeom>
        </p:spPr>
        <p:txBody>
          <a:bodyPr vert="horz" lIns="60960" tIns="30480" rIns="60960" bIns="30480" rtlCol="0" anchor="ctr">
            <a:normAutofit/>
          </a:bodyPr>
          <a:lstStyle>
            <a:lvl1pPr algn="l" defTabSz="457200" rtl="0" eaLnBrk="1" latinLnBrk="0" hangingPunct="1">
              <a:spcBef>
                <a:spcPct val="0"/>
              </a:spcBef>
              <a:buNone/>
              <a:defRPr sz="4800" b="0" i="0" kern="1200" spc="100" baseline="0">
                <a:solidFill>
                  <a:schemeClr val="bg1"/>
                </a:solidFill>
                <a:latin typeface="Tungsten Book" charset="0"/>
                <a:ea typeface="Tungsten Book" charset="0"/>
                <a:cs typeface="Tungsten Book" charset="0"/>
              </a:defRPr>
            </a:lvl1pPr>
          </a:lstStyle>
          <a:p>
            <a:pPr defTabSz="304815">
              <a:defRPr/>
            </a:pPr>
            <a:r>
              <a:rPr lang="en-US" sz="3200" spc="67">
                <a:solidFill>
                  <a:sysClr val="window" lastClr="FFFFFF"/>
                </a:solidFill>
                <a:latin typeface="Calibri"/>
              </a:rPr>
              <a:t>Methodology </a:t>
            </a:r>
            <a:endParaRPr lang="en-US" sz="2667" spc="67">
              <a:solidFill>
                <a:sysClr val="window" lastClr="FFFFFF"/>
              </a:solidFill>
              <a:latin typeface="Calibri"/>
            </a:endParaRPr>
          </a:p>
        </p:txBody>
      </p:sp>
      <p:sp>
        <p:nvSpPr>
          <p:cNvPr id="9" name="Content Placeholder 8">
            <a:extLst>
              <a:ext uri="{FF2B5EF4-FFF2-40B4-BE49-F238E27FC236}">
                <a16:creationId xmlns:a16="http://schemas.microsoft.com/office/drawing/2014/main" id="{D6269D24-080B-E84E-6572-7509E943A21C}"/>
              </a:ext>
            </a:extLst>
          </p:cNvPr>
          <p:cNvSpPr>
            <a:spLocks noGrp="1"/>
          </p:cNvSpPr>
          <p:nvPr>
            <p:ph idx="1"/>
          </p:nvPr>
        </p:nvSpPr>
        <p:spPr>
          <a:xfrm>
            <a:off x="647700" y="1684369"/>
            <a:ext cx="5448301" cy="2852063"/>
          </a:xfrm>
        </p:spPr>
        <p:txBody>
          <a:bodyPr>
            <a:normAutofit lnSpcReduction="10000"/>
          </a:bodyPr>
          <a:lstStyle/>
          <a:p>
            <a:r>
              <a:rPr lang="en-US" sz="3000"/>
              <a:t>Mix-methods</a:t>
            </a:r>
          </a:p>
          <a:p>
            <a:pPr lvl="1"/>
            <a:r>
              <a:rPr lang="en-US" sz="2733"/>
              <a:t>Online surveys </a:t>
            </a:r>
          </a:p>
          <a:p>
            <a:pPr lvl="1"/>
            <a:endParaRPr lang="en-US" sz="2733"/>
          </a:p>
          <a:p>
            <a:pPr lvl="1"/>
            <a:r>
              <a:rPr lang="en-US" sz="2733"/>
              <a:t>Virtual interviews </a:t>
            </a:r>
          </a:p>
          <a:p>
            <a:pPr lvl="1"/>
            <a:endParaRPr lang="en-US" sz="2733"/>
          </a:p>
          <a:p>
            <a:pPr lvl="1"/>
            <a:r>
              <a:rPr lang="en-US" sz="2733"/>
              <a:t>Macro-level data </a:t>
            </a:r>
          </a:p>
          <a:p>
            <a:endParaRPr lang="en-US" sz="3000"/>
          </a:p>
        </p:txBody>
      </p:sp>
      <p:pic>
        <p:nvPicPr>
          <p:cNvPr id="2" name="Picture 1">
            <a:extLst>
              <a:ext uri="{FF2B5EF4-FFF2-40B4-BE49-F238E27FC236}">
                <a16:creationId xmlns:a16="http://schemas.microsoft.com/office/drawing/2014/main" id="{E81885ED-2026-D5C1-3B79-78E4F9EC0D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8000" y="1955800"/>
            <a:ext cx="6156960" cy="4475623"/>
          </a:xfrm>
          <a:prstGeom prst="rect">
            <a:avLst/>
          </a:prstGeom>
          <a:noFill/>
        </p:spPr>
      </p:pic>
      <p:sp>
        <p:nvSpPr>
          <p:cNvPr id="4" name="Content Placeholder 8">
            <a:extLst>
              <a:ext uri="{FF2B5EF4-FFF2-40B4-BE49-F238E27FC236}">
                <a16:creationId xmlns:a16="http://schemas.microsoft.com/office/drawing/2014/main" id="{5D6F251F-2A13-A447-9743-9C625CB3CE62}"/>
              </a:ext>
            </a:extLst>
          </p:cNvPr>
          <p:cNvSpPr txBox="1">
            <a:spLocks/>
          </p:cNvSpPr>
          <p:nvPr/>
        </p:nvSpPr>
        <p:spPr>
          <a:xfrm>
            <a:off x="7057372" y="1352746"/>
            <a:ext cx="3218216" cy="525431"/>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2400" i="1">
                <a:solidFill>
                  <a:prstClr val="black"/>
                </a:solidFill>
                <a:latin typeface="Calibri"/>
              </a:rPr>
              <a:t>Survey Response by Role</a:t>
            </a:r>
          </a:p>
          <a:p>
            <a:pPr marL="228611" indent="-228611" defTabSz="609630"/>
            <a:endParaRPr lang="en-US" sz="2400" i="1">
              <a:solidFill>
                <a:prstClr val="black"/>
              </a:solidFill>
              <a:latin typeface="Calibri"/>
            </a:endParaRPr>
          </a:p>
        </p:txBody>
      </p:sp>
    </p:spTree>
    <p:extLst>
      <p:ext uri="{BB962C8B-B14F-4D97-AF65-F5344CB8AC3E}">
        <p14:creationId xmlns:p14="http://schemas.microsoft.com/office/powerpoint/2010/main" val="829981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562020"/>
      </a:dk2>
      <a:lt2>
        <a:srgbClr val="EEECE1"/>
      </a:lt2>
      <a:accent1>
        <a:srgbClr val="562020"/>
      </a:accent1>
      <a:accent2>
        <a:srgbClr val="938953"/>
      </a:accent2>
      <a:accent3>
        <a:srgbClr val="D8D8D8"/>
      </a:accent3>
      <a:accent4>
        <a:srgbClr val="DDD9C3"/>
      </a:accent4>
      <a:accent5>
        <a:srgbClr val="632423"/>
      </a:accent5>
      <a:accent6>
        <a:srgbClr val="F2F2F2"/>
      </a:accent6>
      <a:hlink>
        <a:srgbClr val="80008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ed4d45-669a-401c-99cb-ad69055a544a" xsi:nil="true"/>
    <lcf76f155ced4ddcb4097134ff3c332f xmlns="5623e7f7-a8f8-43f4-8307-2daaf48c16af">
      <Terms xmlns="http://schemas.microsoft.com/office/infopath/2007/PartnerControls"/>
    </lcf76f155ced4ddcb4097134ff3c332f>
    <Comments xmlns="5623e7f7-a8f8-43f4-8307-2daaf48c16a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3DAECF000FD3408853DEBB95E7CE85" ma:contentTypeVersion="18" ma:contentTypeDescription="Create a new document." ma:contentTypeScope="" ma:versionID="9ce8cd36c39464b7349a73aa5a1adaa7">
  <xsd:schema xmlns:xsd="http://www.w3.org/2001/XMLSchema" xmlns:xs="http://www.w3.org/2001/XMLSchema" xmlns:p="http://schemas.microsoft.com/office/2006/metadata/properties" xmlns:ns2="5623e7f7-a8f8-43f4-8307-2daaf48c16af" xmlns:ns3="f6ed4d45-669a-401c-99cb-ad69055a544a" targetNamespace="http://schemas.microsoft.com/office/2006/metadata/properties" ma:root="true" ma:fieldsID="f6e4c25357f96d2de3f43ef9123b2005" ns2:_="" ns3:_="">
    <xsd:import namespace="5623e7f7-a8f8-43f4-8307-2daaf48c16af"/>
    <xsd:import namespace="f6ed4d45-669a-401c-99cb-ad69055a544a"/>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3e7f7-a8f8-43f4-8307-2daaf48c1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56c061f-31c3-42a4-82a2-6aaf51ee2b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mments" ma:index="23" nillable="true" ma:displayName="Comments "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ed4d45-669a-401c-99cb-ad69055a544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375ae56-a09e-4bbe-9158-a036ab958988}" ma:internalName="TaxCatchAll" ma:showField="CatchAllData" ma:web="f6ed4d45-669a-401c-99cb-ad69055a54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8BC5FA-D08E-4258-A780-F36045A4AD89}">
  <ds:schemaRefs>
    <ds:schemaRef ds:uri="5623e7f7-a8f8-43f4-8307-2daaf48c16af"/>
    <ds:schemaRef ds:uri="f6ed4d45-669a-401c-99cb-ad69055a544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F8A3F87-8881-467D-83C6-2DC4E6DFC872}">
  <ds:schemaRefs>
    <ds:schemaRef ds:uri="5623e7f7-a8f8-43f4-8307-2daaf48c16af"/>
    <ds:schemaRef ds:uri="f6ed4d45-669a-401c-99cb-ad69055a54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8148CE-3078-4443-A02A-3EA50C93BA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548</TotalTime>
  <Words>3473</Words>
  <Application>Microsoft Office PowerPoint</Application>
  <PresentationFormat>Widescreen</PresentationFormat>
  <Paragraphs>337</Paragraphs>
  <Slides>44</Slides>
  <Notes>20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44</vt:i4>
      </vt:variant>
    </vt:vector>
  </HeadingPairs>
  <TitlesOfParts>
    <vt:vector size="60" baseType="lpstr">
      <vt:lpstr>Anton</vt:lpstr>
      <vt:lpstr>Aptos</vt:lpstr>
      <vt:lpstr>Aptos Display</vt:lpstr>
      <vt:lpstr>Aptos SemiBold</vt:lpstr>
      <vt:lpstr>Arial</vt:lpstr>
      <vt:lpstr>Arimo</vt:lpstr>
      <vt:lpstr>Arimo Italics</vt:lpstr>
      <vt:lpstr>Calibri</vt:lpstr>
      <vt:lpstr>Commissioner</vt:lpstr>
      <vt:lpstr>Courier New</vt:lpstr>
      <vt:lpstr>Gill Sans MT</vt:lpstr>
      <vt:lpstr>Montserrat SemiBold</vt:lpstr>
      <vt:lpstr>Symbol</vt:lpstr>
      <vt:lpstr>Office Theme</vt:lpstr>
      <vt:lpstr>1_Office Theme</vt:lpstr>
      <vt:lpstr>Parcel</vt:lpstr>
      <vt:lpstr>Justice Beyond the Cities: the State of Rural Public Defense in Texas  &amp;  TIDC’s FY26-27 Legislative Appropriations Request </vt:lpstr>
      <vt:lpstr>Roadmap</vt:lpstr>
      <vt:lpstr>What TIDC Does</vt:lpstr>
      <vt:lpstr>Rural Public Defense Needs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Issues Facing  Texas and TIDC &amp; TIDC’s LAR Exceptional Items</vt:lpstr>
      <vt:lpstr>Major Issues Facing TIDC &amp; Texas</vt:lpstr>
      <vt:lpstr>Exceptional Item #1:   Appropriate $12 Million in General Revenue to Address Funding Shortfall in the  Fair Defense Account</vt:lpstr>
      <vt:lpstr>FY24/25  Fair Defense Account Revenue Shortfall</vt:lpstr>
      <vt:lpstr>Fair Defense Account Revenue Shortfalls</vt:lpstr>
      <vt:lpstr>Potential Funding Source for Revenue Shortfall</vt:lpstr>
      <vt:lpstr>Exceptional Item #2:   Reduce Attorney Shortages through Internships, Fellowships, and Student Loan Repayment</vt:lpstr>
      <vt:lpstr>Reduce Attorney Shortages through Internships, Fellowships, and Student Loan Repayment</vt:lpstr>
      <vt:lpstr>Exceptional Item #3:   Provide Funding to Implement the Family Protection Representation Program</vt:lpstr>
      <vt:lpstr>History of Reported County  FPR Spending </vt:lpstr>
      <vt:lpstr>LAR Exceptional Item #3 Ask</vt:lpstr>
      <vt:lpstr>Where Will the Money Go? </vt:lpstr>
      <vt:lpstr>Exceptional Item #4:   $35 million to Increase Public Defense Capacity through New and Expanded Public Defender Offices</vt:lpstr>
      <vt:lpstr>PowerPoint Presentation</vt:lpstr>
      <vt:lpstr>Funds Needed to Build Capacity</vt:lpstr>
      <vt:lpstr>TIDC’s FY 26-27 LAR Exceptional Items</vt:lpstr>
      <vt:lpstr>PowerPoint Presentation</vt:lpstr>
      <vt:lpstr>Contact: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FY26-27  Legislative Appropriations Request Discussion</dc:title>
  <dc:creator>Scott Ehlers</dc:creator>
  <cp:lastModifiedBy>Megan Bradburry</cp:lastModifiedBy>
  <cp:revision>9</cp:revision>
  <dcterms:created xsi:type="dcterms:W3CDTF">2024-06-16T20:03:06Z</dcterms:created>
  <dcterms:modified xsi:type="dcterms:W3CDTF">2025-01-08T22:29:15Z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0x010100823DAECF000FD3408853DEBB95E7CE85</vt:lpwstr>
  </property>
  <property fmtid="{D5CDD505-2E9C-101B-9397-08002B2CF9AE}" pid="3" name="MediaServiceImageTags">
    <vt:lpwstr/>
  </property>
</Properties>
</file>